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8"/>
  </p:notesMasterIdLst>
  <p:sldIdLst>
    <p:sldId id="282" r:id="rId2"/>
    <p:sldId id="291" r:id="rId3"/>
    <p:sldId id="256" r:id="rId4"/>
    <p:sldId id="257" r:id="rId5"/>
    <p:sldId id="258" r:id="rId6"/>
    <p:sldId id="261" r:id="rId7"/>
    <p:sldId id="295" r:id="rId8"/>
    <p:sldId id="296" r:id="rId9"/>
    <p:sldId id="301" r:id="rId10"/>
    <p:sldId id="260" r:id="rId11"/>
    <p:sldId id="292" r:id="rId12"/>
    <p:sldId id="293" r:id="rId13"/>
    <p:sldId id="294" r:id="rId14"/>
    <p:sldId id="259" r:id="rId15"/>
    <p:sldId id="283" r:id="rId16"/>
    <p:sldId id="284" r:id="rId17"/>
    <p:sldId id="299" r:id="rId18"/>
    <p:sldId id="285" r:id="rId19"/>
    <p:sldId id="286" r:id="rId20"/>
    <p:sldId id="287" r:id="rId21"/>
    <p:sldId id="262" r:id="rId22"/>
    <p:sldId id="263" r:id="rId23"/>
    <p:sldId id="264" r:id="rId24"/>
    <p:sldId id="278" r:id="rId25"/>
    <p:sldId id="289" r:id="rId26"/>
    <p:sldId id="288" r:id="rId27"/>
    <p:sldId id="265" r:id="rId28"/>
    <p:sldId id="266" r:id="rId29"/>
    <p:sldId id="267" r:id="rId30"/>
    <p:sldId id="268" r:id="rId31"/>
    <p:sldId id="269" r:id="rId32"/>
    <p:sldId id="270" r:id="rId33"/>
    <p:sldId id="281" r:id="rId34"/>
    <p:sldId id="274" r:id="rId35"/>
    <p:sldId id="275" r:id="rId36"/>
    <p:sldId id="290"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E11C"/>
    <a:srgbClr val="F4AE03"/>
    <a:srgbClr val="F4A112"/>
    <a:srgbClr val="E39813"/>
    <a:srgbClr val="E3B02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00" d="100"/>
          <a:sy n="100" d="100"/>
        </p:scale>
        <p:origin x="-1680" y="-80"/>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interSettings" Target="printerSettings/printerSettings1.bin"/><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_tradnl"/>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E4BC86C-CE9D-B749-A121-563317E31E50}" type="datetimeFigureOut">
              <a:rPr lang="en-US" smtClean="0"/>
              <a:t>12/4/14</a:t>
            </a:fld>
            <a:endParaRPr lang="es-ES_tradnl"/>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ES_tradnl"/>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_tradnl"/>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C6DA2C-B184-A543-BF65-6E33B27F91C3}" type="slidenum">
              <a:rPr lang="es-ES_tradnl" smtClean="0"/>
              <a:t>‹#›</a:t>
            </a:fld>
            <a:endParaRPr lang="es-ES_tradnl"/>
          </a:p>
        </p:txBody>
      </p:sp>
    </p:spTree>
    <p:extLst>
      <p:ext uri="{BB962C8B-B14F-4D97-AF65-F5344CB8AC3E}">
        <p14:creationId xmlns:p14="http://schemas.microsoft.com/office/powerpoint/2010/main" val="35317721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dirty="0"/>
          </a:p>
        </p:txBody>
      </p:sp>
      <p:sp>
        <p:nvSpPr>
          <p:cNvPr id="4" name="Slide Number Placeholder 3"/>
          <p:cNvSpPr>
            <a:spLocks noGrp="1"/>
          </p:cNvSpPr>
          <p:nvPr>
            <p:ph type="sldNum" sz="quarter" idx="10"/>
          </p:nvPr>
        </p:nvSpPr>
        <p:spPr/>
        <p:txBody>
          <a:bodyPr/>
          <a:lstStyle/>
          <a:p>
            <a:fld id="{E9C6DA2C-B184-A543-BF65-6E33B27F91C3}" type="slidenum">
              <a:rPr lang="es-ES_tradnl" smtClean="0"/>
              <a:t>25</a:t>
            </a:fld>
            <a:endParaRPr lang="es-ES_tradnl"/>
          </a:p>
        </p:txBody>
      </p:sp>
    </p:spTree>
    <p:extLst>
      <p:ext uri="{BB962C8B-B14F-4D97-AF65-F5344CB8AC3E}">
        <p14:creationId xmlns:p14="http://schemas.microsoft.com/office/powerpoint/2010/main" val="1068362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s-ES_tradnl"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Click to edit Master subtitle style</a:t>
            </a:r>
            <a:endParaRPr dirty="0"/>
          </a:p>
        </p:txBody>
      </p:sp>
      <p:sp>
        <p:nvSpPr>
          <p:cNvPr id="4" name="Date Placeholder 3"/>
          <p:cNvSpPr>
            <a:spLocks noGrp="1"/>
          </p:cNvSpPr>
          <p:nvPr>
            <p:ph type="dt" sz="half" idx="10"/>
          </p:nvPr>
        </p:nvSpPr>
        <p:spPr/>
        <p:txBody>
          <a:bodyPr/>
          <a:lstStyle/>
          <a:p>
            <a:fld id="{D53D30E5-0FBE-AB43-87B6-22779CFF3692}" type="datetimeFigureOut">
              <a:rPr lang="en-US" smtClean="0"/>
              <a:t>12/4/14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6C91A5-5622-B642-BAEB-70007D7D47F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Date Placeholder 3"/>
          <p:cNvSpPr>
            <a:spLocks noGrp="1"/>
          </p:cNvSpPr>
          <p:nvPr>
            <p:ph type="dt" sz="half" idx="10"/>
          </p:nvPr>
        </p:nvSpPr>
        <p:spPr/>
        <p:txBody>
          <a:bodyPr/>
          <a:lstStyle/>
          <a:p>
            <a:fld id="{D53D30E5-0FBE-AB43-87B6-22779CFF3692}" type="datetimeFigureOut">
              <a:rPr lang="en-US" smtClean="0"/>
              <a:t>12/4/14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6C91A5-5622-B642-BAEB-70007D7D47F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s-ES_tradnl"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Click to edit Master subtitle style</a:t>
            </a:r>
            <a:endParaRPr dirty="0"/>
          </a:p>
        </p:txBody>
      </p:sp>
      <p:sp>
        <p:nvSpPr>
          <p:cNvPr id="4" name="Date Placeholder 3"/>
          <p:cNvSpPr>
            <a:spLocks noGrp="1"/>
          </p:cNvSpPr>
          <p:nvPr>
            <p:ph type="dt" sz="half" idx="10"/>
          </p:nvPr>
        </p:nvSpPr>
        <p:spPr/>
        <p:txBody>
          <a:bodyPr/>
          <a:lstStyle/>
          <a:p>
            <a:fld id="{D53D30E5-0FBE-AB43-87B6-22779CFF3692}" type="datetimeFigureOut">
              <a:rPr lang="en-US" smtClean="0"/>
              <a:t>12/4/14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6C91A5-5622-B642-BAEB-70007D7D47F6}"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s-ES_tradnl"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Click to edit Master text styles</a:t>
            </a:r>
          </a:p>
        </p:txBody>
      </p:sp>
      <p:sp>
        <p:nvSpPr>
          <p:cNvPr id="4" name="Date Placeholder 3"/>
          <p:cNvSpPr>
            <a:spLocks noGrp="1"/>
          </p:cNvSpPr>
          <p:nvPr>
            <p:ph type="dt" sz="half" idx="10"/>
          </p:nvPr>
        </p:nvSpPr>
        <p:spPr/>
        <p:txBody>
          <a:bodyPr/>
          <a:lstStyle/>
          <a:p>
            <a:fld id="{D53D30E5-0FBE-AB43-87B6-22779CFF3692}" type="datetimeFigureOut">
              <a:rPr lang="en-US" smtClean="0"/>
              <a:t>12/4/14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6C91A5-5622-B642-BAEB-70007D7D47F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s-ES_tradnl"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5" name="Date Placeholder 4"/>
          <p:cNvSpPr>
            <a:spLocks noGrp="1"/>
          </p:cNvSpPr>
          <p:nvPr>
            <p:ph type="dt" sz="half" idx="10"/>
          </p:nvPr>
        </p:nvSpPr>
        <p:spPr/>
        <p:txBody>
          <a:bodyPr/>
          <a:lstStyle/>
          <a:p>
            <a:fld id="{D53D30E5-0FBE-AB43-87B6-22779CFF3692}" type="datetimeFigureOut">
              <a:rPr lang="en-US" smtClean="0"/>
              <a:t>12/4/14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6C91A5-5622-B642-BAEB-70007D7D47F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s-ES_tradnl"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7" name="Date Placeholder 6"/>
          <p:cNvSpPr>
            <a:spLocks noGrp="1"/>
          </p:cNvSpPr>
          <p:nvPr>
            <p:ph type="dt" sz="half" idx="10"/>
          </p:nvPr>
        </p:nvSpPr>
        <p:spPr/>
        <p:txBody>
          <a:bodyPr/>
          <a:lstStyle/>
          <a:p>
            <a:fld id="{D53D30E5-0FBE-AB43-87B6-22779CFF3692}" type="datetimeFigureOut">
              <a:rPr lang="en-US" smtClean="0"/>
              <a:t>12/4/14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6C91A5-5622-B642-BAEB-70007D7D47F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a:p>
        </p:txBody>
      </p:sp>
      <p:sp>
        <p:nvSpPr>
          <p:cNvPr id="3" name="Date Placeholder 2"/>
          <p:cNvSpPr>
            <a:spLocks noGrp="1"/>
          </p:cNvSpPr>
          <p:nvPr>
            <p:ph type="dt" sz="half" idx="10"/>
          </p:nvPr>
        </p:nvSpPr>
        <p:spPr/>
        <p:txBody>
          <a:bodyPr/>
          <a:lstStyle/>
          <a:p>
            <a:fld id="{D53D30E5-0FBE-AB43-87B6-22779CFF3692}" type="datetimeFigureOut">
              <a:rPr lang="en-US" smtClean="0"/>
              <a:t>12/4/14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6C91A5-5622-B642-BAEB-70007D7D47F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3D30E5-0FBE-AB43-87B6-22779CFF3692}" type="datetimeFigureOut">
              <a:rPr lang="en-US" smtClean="0"/>
              <a:t>12/4/14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6C91A5-5622-B642-BAEB-70007D7D47F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s-ES_tradnl"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4"/>
          <p:cNvSpPr>
            <a:spLocks noGrp="1"/>
          </p:cNvSpPr>
          <p:nvPr>
            <p:ph type="dt" sz="half" idx="10"/>
          </p:nvPr>
        </p:nvSpPr>
        <p:spPr/>
        <p:txBody>
          <a:bodyPr/>
          <a:lstStyle/>
          <a:p>
            <a:fld id="{D53D30E5-0FBE-AB43-87B6-22779CFF3692}" type="datetimeFigureOut">
              <a:rPr lang="en-US" smtClean="0"/>
              <a:t>12/4/14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6C91A5-5622-B642-BAEB-70007D7D47F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s-ES_tradnl"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4"/>
          <p:cNvSpPr>
            <a:spLocks noGrp="1"/>
          </p:cNvSpPr>
          <p:nvPr>
            <p:ph type="dt" sz="half" idx="10"/>
          </p:nvPr>
        </p:nvSpPr>
        <p:spPr/>
        <p:txBody>
          <a:bodyPr/>
          <a:lstStyle/>
          <a:p>
            <a:fld id="{D53D30E5-0FBE-AB43-87B6-22779CFF3692}" type="datetimeFigureOut">
              <a:rPr lang="en-US" smtClean="0"/>
              <a:t>12/4/14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6C91A5-5622-B642-BAEB-70007D7D47F6}"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Date Placeholder 3"/>
          <p:cNvSpPr>
            <a:spLocks noGrp="1"/>
          </p:cNvSpPr>
          <p:nvPr>
            <p:ph type="dt" sz="half" idx="10"/>
          </p:nvPr>
        </p:nvSpPr>
        <p:spPr/>
        <p:txBody>
          <a:bodyPr/>
          <a:lstStyle/>
          <a:p>
            <a:fld id="{D53D30E5-0FBE-AB43-87B6-22779CFF3692}" type="datetimeFigureOut">
              <a:rPr lang="en-US" smtClean="0"/>
              <a:t>12/4/14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6C91A5-5622-B642-BAEB-70007D7D47F6}"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s-ES_tradnl"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Date Placeholder 3"/>
          <p:cNvSpPr>
            <a:spLocks noGrp="1"/>
          </p:cNvSpPr>
          <p:nvPr>
            <p:ph type="dt" sz="half" idx="10"/>
          </p:nvPr>
        </p:nvSpPr>
        <p:spPr/>
        <p:txBody>
          <a:bodyPr/>
          <a:lstStyle/>
          <a:p>
            <a:fld id="{D53D30E5-0FBE-AB43-87B6-22779CFF3692}" type="datetimeFigureOut">
              <a:rPr lang="en-US" smtClean="0"/>
              <a:t>12/4/14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6C91A5-5622-B642-BAEB-70007D7D47F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s-ES_tradnl"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D53D30E5-0FBE-AB43-87B6-22779CFF3692}" type="datetimeFigureOut">
              <a:rPr lang="en-US" smtClean="0"/>
              <a:t>12/4/14</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D76C91A5-5622-B642-BAEB-70007D7D47F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2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 Id="rId3" Type="http://schemas.openxmlformats.org/officeDocument/2006/relationships/image" Target="../media/image2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2733" y="812800"/>
            <a:ext cx="7823200" cy="2156666"/>
          </a:xfrm>
        </p:spPr>
        <p:style>
          <a:lnRef idx="2">
            <a:schemeClr val="accent4">
              <a:shade val="50000"/>
            </a:schemeClr>
          </a:lnRef>
          <a:fillRef idx="1">
            <a:schemeClr val="accent4"/>
          </a:fillRef>
          <a:effectRef idx="0">
            <a:schemeClr val="accent4"/>
          </a:effectRef>
          <a:fontRef idx="minor">
            <a:schemeClr val="lt1"/>
          </a:fontRef>
        </p:style>
        <p:txBody>
          <a:bodyPr/>
          <a:lstStyle/>
          <a:p>
            <a:r>
              <a:rPr lang="es-ES_tradnl" sz="6000" dirty="0" smtClean="0">
                <a:latin typeface="Arial Black"/>
                <a:cs typeface="Arial Black"/>
              </a:rPr>
              <a:t/>
            </a:r>
            <a:br>
              <a:rPr lang="es-ES_tradnl" sz="6000" dirty="0" smtClean="0">
                <a:latin typeface="Arial Black"/>
                <a:cs typeface="Arial Black"/>
              </a:rPr>
            </a:br>
            <a:r>
              <a:rPr lang="es-ES_tradnl" sz="6000" dirty="0" smtClean="0">
                <a:latin typeface="Arial Black"/>
                <a:cs typeface="Arial Black"/>
              </a:rPr>
              <a:t/>
            </a:r>
            <a:br>
              <a:rPr lang="es-ES_tradnl" sz="6000" dirty="0" smtClean="0">
                <a:latin typeface="Arial Black"/>
                <a:cs typeface="Arial Black"/>
              </a:rPr>
            </a:br>
            <a:r>
              <a:rPr lang="es-ES_tradnl" sz="2400" dirty="0" smtClean="0">
                <a:latin typeface="Arial Black"/>
                <a:cs typeface="Arial Black"/>
              </a:rPr>
              <a:t> </a:t>
            </a:r>
            <a:r>
              <a:rPr lang="es-ES_tradnl" dirty="0" smtClean="0"/>
              <a:t/>
            </a:r>
            <a:br>
              <a:rPr lang="es-ES_tradnl" dirty="0" smtClean="0"/>
            </a:br>
            <a:r>
              <a:rPr lang="es-ES_tradnl" sz="3600" dirty="0" smtClean="0"/>
              <a:t>SOBRE SEGURIDAD ENERGETICA</a:t>
            </a:r>
            <a:endParaRPr lang="es-ES_tradnl" sz="3600" dirty="0"/>
          </a:p>
        </p:txBody>
      </p:sp>
      <p:sp>
        <p:nvSpPr>
          <p:cNvPr id="3" name="Subtitle 2"/>
          <p:cNvSpPr>
            <a:spLocks noGrp="1"/>
          </p:cNvSpPr>
          <p:nvPr>
            <p:ph type="subTitle" idx="1"/>
          </p:nvPr>
        </p:nvSpPr>
        <p:spPr>
          <a:xfrm>
            <a:off x="702733" y="3017278"/>
            <a:ext cx="7823200" cy="916641"/>
          </a:xfrm>
        </p:spPr>
        <p:txBody>
          <a:bodyPr>
            <a:noAutofit/>
          </a:bodyPr>
          <a:lstStyle/>
          <a:p>
            <a:r>
              <a:rPr lang="es-ES_tradnl" sz="2400" b="1" dirty="0" smtClean="0"/>
              <a:t>EL ESPECTRO ENERGETICO VENEZOLANO:</a:t>
            </a:r>
            <a:endParaRPr lang="es-ES_tradnl" sz="2400" b="1" dirty="0">
              <a:latin typeface="Bookman Old Style"/>
              <a:cs typeface="Bookman Old Style"/>
            </a:endParaRPr>
          </a:p>
          <a:p>
            <a:pPr>
              <a:lnSpc>
                <a:spcPct val="70000"/>
              </a:lnSpc>
            </a:pPr>
            <a:endParaRPr lang="es-ES_tradnl" sz="2400" b="1" dirty="0" smtClean="0">
              <a:latin typeface="Bookman Old Style"/>
              <a:cs typeface="Bookman Old Style"/>
            </a:endParaRPr>
          </a:p>
          <a:p>
            <a:pPr>
              <a:lnSpc>
                <a:spcPct val="70000"/>
              </a:lnSpc>
            </a:pPr>
            <a:r>
              <a:rPr lang="es-ES_tradnl" sz="2800" b="1" dirty="0" smtClean="0">
                <a:latin typeface="Bookman Old Style"/>
                <a:cs typeface="Bookman Old Style"/>
              </a:rPr>
              <a:t>EN LA BUSQUEDA DE </a:t>
            </a:r>
          </a:p>
          <a:p>
            <a:pPr>
              <a:lnSpc>
                <a:spcPct val="70000"/>
              </a:lnSpc>
            </a:pPr>
            <a:r>
              <a:rPr lang="es-ES_tradnl" sz="2800" b="1" dirty="0" smtClean="0">
                <a:latin typeface="Bookman Old Style"/>
                <a:cs typeface="Bookman Old Style"/>
              </a:rPr>
              <a:t>UN ENFOQUE INTEGRAL</a:t>
            </a:r>
            <a:endParaRPr lang="es-ES_tradnl" sz="2800" b="1" dirty="0">
              <a:latin typeface="Bookman Old Style"/>
              <a:cs typeface="Bookman Old Style"/>
            </a:endParaRPr>
          </a:p>
        </p:txBody>
      </p:sp>
      <p:sp>
        <p:nvSpPr>
          <p:cNvPr id="5" name="TextBox 4"/>
          <p:cNvSpPr txBox="1"/>
          <p:nvPr/>
        </p:nvSpPr>
        <p:spPr>
          <a:xfrm>
            <a:off x="2844800" y="4981601"/>
            <a:ext cx="3469214" cy="369332"/>
          </a:xfrm>
          <a:prstGeom prst="rect">
            <a:avLst/>
          </a:prstGeom>
          <a:noFill/>
        </p:spPr>
        <p:txBody>
          <a:bodyPr wrap="square" rtlCol="0">
            <a:spAutoFit/>
          </a:bodyPr>
          <a:lstStyle/>
          <a:p>
            <a:pPr algn="r"/>
            <a:r>
              <a:rPr lang="es-ES_tradnl" dirty="0" smtClean="0"/>
              <a:t>CARACAS, diciembre 2014</a:t>
            </a:r>
            <a:endParaRPr lang="es-ES_tradnl" dirty="0"/>
          </a:p>
        </p:txBody>
      </p:sp>
      <p:sp>
        <p:nvSpPr>
          <p:cNvPr id="6" name="TextBox 5"/>
          <p:cNvSpPr txBox="1"/>
          <p:nvPr/>
        </p:nvSpPr>
        <p:spPr>
          <a:xfrm>
            <a:off x="4165600" y="5350933"/>
            <a:ext cx="4148667" cy="769441"/>
          </a:xfrm>
          <a:prstGeom prst="rect">
            <a:avLst/>
          </a:prstGeom>
          <a:noFill/>
        </p:spPr>
        <p:txBody>
          <a:bodyPr wrap="square" rtlCol="0">
            <a:spAutoFit/>
          </a:bodyPr>
          <a:lstStyle/>
          <a:p>
            <a:r>
              <a:rPr lang="es-ES_tradnl" sz="4400" dirty="0" smtClean="0">
                <a:latin typeface="Bickham Script Pro Regular"/>
                <a:cs typeface="Bickham Script Pro Regular"/>
              </a:rPr>
              <a:t>César Quintini Rosales</a:t>
            </a:r>
            <a:endParaRPr lang="es-ES_tradnl" sz="4400" dirty="0">
              <a:latin typeface="Bickham Script Pro Regular"/>
              <a:cs typeface="Bickham Script Pro Regular"/>
            </a:endParaRPr>
          </a:p>
        </p:txBody>
      </p:sp>
      <p:pic>
        <p:nvPicPr>
          <p:cNvPr id="4" name="Picture 3"/>
          <p:cNvPicPr>
            <a:picLocks noChangeAspect="1"/>
          </p:cNvPicPr>
          <p:nvPr/>
        </p:nvPicPr>
        <p:blipFill>
          <a:blip r:embed="rId2"/>
          <a:stretch>
            <a:fillRect/>
          </a:stretch>
        </p:blipFill>
        <p:spPr>
          <a:xfrm>
            <a:off x="702733" y="812800"/>
            <a:ext cx="7823200" cy="1420283"/>
          </a:xfrm>
          <a:prstGeom prst="rect">
            <a:avLst/>
          </a:prstGeom>
        </p:spPr>
      </p:pic>
    </p:spTree>
    <p:extLst>
      <p:ext uri="{BB962C8B-B14F-4D97-AF65-F5344CB8AC3E}">
        <p14:creationId xmlns:p14="http://schemas.microsoft.com/office/powerpoint/2010/main" val="36837465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368292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6858000"/>
          </a:xfrm>
          <a:prstGeom prst="rect">
            <a:avLst/>
          </a:prstGeom>
        </p:spPr>
      </p:pic>
      <p:sp>
        <p:nvSpPr>
          <p:cNvPr id="5" name="TextBox 4"/>
          <p:cNvSpPr txBox="1"/>
          <p:nvPr/>
        </p:nvSpPr>
        <p:spPr>
          <a:xfrm>
            <a:off x="1126067" y="4495798"/>
            <a:ext cx="2946400" cy="1132618"/>
          </a:xfrm>
          <a:prstGeom prst="rect">
            <a:avLst/>
          </a:prstGeom>
          <a:solidFill>
            <a:schemeClr val="tx1"/>
          </a:solidFill>
          <a:ln>
            <a:noFill/>
          </a:ln>
        </p:spPr>
        <p:txBody>
          <a:bodyPr wrap="square" rtlCol="0">
            <a:spAutoFit/>
          </a:bodyPr>
          <a:lstStyle/>
          <a:p>
            <a:pPr>
              <a:lnSpc>
                <a:spcPct val="80000"/>
              </a:lnSpc>
            </a:pPr>
            <a:r>
              <a:rPr lang="es-ES_tradnl" sz="1200" smtClean="0">
                <a:solidFill>
                  <a:schemeClr val="accent2">
                    <a:lumMod val="20000"/>
                    <a:lumOff val="80000"/>
                  </a:schemeClr>
                </a:solidFill>
              </a:rPr>
              <a:t>1.Lanzamiento, Marzo 2, 2004</a:t>
            </a:r>
          </a:p>
          <a:p>
            <a:pPr>
              <a:lnSpc>
                <a:spcPct val="80000"/>
              </a:lnSpc>
            </a:pPr>
            <a:endParaRPr lang="es-ES_tradnl" sz="1200" smtClean="0">
              <a:solidFill>
                <a:schemeClr val="accent2">
                  <a:lumMod val="20000"/>
                  <a:lumOff val="80000"/>
                </a:schemeClr>
              </a:solidFill>
            </a:endParaRPr>
          </a:p>
          <a:p>
            <a:pPr>
              <a:lnSpc>
                <a:spcPct val="80000"/>
              </a:lnSpc>
            </a:pPr>
            <a:r>
              <a:rPr lang="es-ES_tradnl" sz="1200" smtClean="0">
                <a:solidFill>
                  <a:schemeClr val="accent2">
                    <a:lumMod val="20000"/>
                    <a:lumOff val="80000"/>
                  </a:schemeClr>
                </a:solidFill>
              </a:rPr>
              <a:t>2.Primer pase a la Tierra, Marzo 3, 2005</a:t>
            </a:r>
          </a:p>
          <a:p>
            <a:pPr>
              <a:lnSpc>
                <a:spcPct val="80000"/>
              </a:lnSpc>
            </a:pPr>
            <a:endParaRPr lang="es-ES_tradnl" sz="1200" smtClean="0">
              <a:solidFill>
                <a:schemeClr val="accent2">
                  <a:lumMod val="20000"/>
                  <a:lumOff val="80000"/>
                </a:schemeClr>
              </a:solidFill>
            </a:endParaRPr>
          </a:p>
          <a:p>
            <a:pPr>
              <a:lnSpc>
                <a:spcPct val="80000"/>
              </a:lnSpc>
            </a:pPr>
            <a:r>
              <a:rPr lang="es-ES_tradnl" sz="1200" smtClean="0">
                <a:solidFill>
                  <a:schemeClr val="accent2">
                    <a:lumMod val="20000"/>
                    <a:lumOff val="80000"/>
                  </a:schemeClr>
                </a:solidFill>
              </a:rPr>
              <a:t>3.Pase a Marte, Febrero 26, 2007</a:t>
            </a:r>
          </a:p>
          <a:p>
            <a:pPr>
              <a:lnSpc>
                <a:spcPct val="80000"/>
              </a:lnSpc>
            </a:pPr>
            <a:endParaRPr lang="es-ES_tradnl" sz="1200" smtClean="0">
              <a:solidFill>
                <a:schemeClr val="accent2">
                  <a:lumMod val="20000"/>
                  <a:lumOff val="80000"/>
                </a:schemeClr>
              </a:solidFill>
            </a:endParaRPr>
          </a:p>
          <a:p>
            <a:pPr>
              <a:lnSpc>
                <a:spcPct val="80000"/>
              </a:lnSpc>
            </a:pPr>
            <a:r>
              <a:rPr lang="es-ES_tradnl" sz="1200" smtClean="0">
                <a:solidFill>
                  <a:schemeClr val="accent2">
                    <a:lumMod val="20000"/>
                    <a:lumOff val="80000"/>
                  </a:schemeClr>
                </a:solidFill>
              </a:rPr>
              <a:t>4. Segundo pase a la Tierra, Noviembre 2007</a:t>
            </a:r>
          </a:p>
        </p:txBody>
      </p:sp>
      <p:sp>
        <p:nvSpPr>
          <p:cNvPr id="6" name="TextBox 5"/>
          <p:cNvSpPr txBox="1"/>
          <p:nvPr/>
        </p:nvSpPr>
        <p:spPr>
          <a:xfrm>
            <a:off x="5063067" y="4453456"/>
            <a:ext cx="3937000" cy="1575816"/>
          </a:xfrm>
          <a:prstGeom prst="rect">
            <a:avLst/>
          </a:prstGeom>
          <a:solidFill>
            <a:schemeClr val="tx1"/>
          </a:solidFill>
          <a:ln>
            <a:noFill/>
          </a:ln>
        </p:spPr>
        <p:txBody>
          <a:bodyPr wrap="square" rtlCol="0">
            <a:spAutoFit/>
          </a:bodyPr>
          <a:lstStyle/>
          <a:p>
            <a:pPr>
              <a:lnSpc>
                <a:spcPct val="80000"/>
              </a:lnSpc>
            </a:pPr>
            <a:r>
              <a:rPr lang="es-ES_tradnl" sz="1200" noProof="1" smtClean="0">
                <a:solidFill>
                  <a:schemeClr val="accent2">
                    <a:lumMod val="20000"/>
                    <a:lumOff val="80000"/>
                  </a:schemeClr>
                </a:solidFill>
              </a:rPr>
              <a:t>5. Pase al asteroide Stems</a:t>
            </a:r>
          </a:p>
          <a:p>
            <a:pPr>
              <a:lnSpc>
                <a:spcPct val="80000"/>
              </a:lnSpc>
            </a:pPr>
            <a:endParaRPr lang="es-ES_tradnl" sz="1200" noProof="1" smtClean="0">
              <a:solidFill>
                <a:schemeClr val="accent2">
                  <a:lumMod val="20000"/>
                  <a:lumOff val="80000"/>
                </a:schemeClr>
              </a:solidFill>
            </a:endParaRPr>
          </a:p>
          <a:p>
            <a:pPr>
              <a:lnSpc>
                <a:spcPct val="80000"/>
              </a:lnSpc>
            </a:pPr>
            <a:r>
              <a:rPr lang="es-ES_tradnl" sz="1200" noProof="1" smtClean="0">
                <a:solidFill>
                  <a:schemeClr val="accent2">
                    <a:lumMod val="20000"/>
                    <a:lumOff val="80000"/>
                  </a:schemeClr>
                </a:solidFill>
              </a:rPr>
              <a:t>6. Tercer pase a la Tierra, Noviembre 11, 2009</a:t>
            </a:r>
          </a:p>
          <a:p>
            <a:pPr>
              <a:lnSpc>
                <a:spcPct val="80000"/>
              </a:lnSpc>
            </a:pPr>
            <a:endParaRPr lang="es-ES_tradnl" sz="1200" noProof="1" smtClean="0">
              <a:solidFill>
                <a:schemeClr val="accent2">
                  <a:lumMod val="20000"/>
                  <a:lumOff val="80000"/>
                </a:schemeClr>
              </a:solidFill>
            </a:endParaRPr>
          </a:p>
          <a:p>
            <a:pPr>
              <a:lnSpc>
                <a:spcPct val="80000"/>
              </a:lnSpc>
            </a:pPr>
            <a:r>
              <a:rPr lang="es-ES_tradnl" sz="1200" noProof="1" smtClean="0">
                <a:solidFill>
                  <a:schemeClr val="accent2">
                    <a:lumMod val="20000"/>
                    <a:lumOff val="80000"/>
                  </a:schemeClr>
                </a:solidFill>
              </a:rPr>
              <a:t>7. Pase al asteroide Lutetia</a:t>
            </a:r>
          </a:p>
          <a:p>
            <a:pPr>
              <a:lnSpc>
                <a:spcPct val="80000"/>
              </a:lnSpc>
            </a:pPr>
            <a:endParaRPr lang="es-ES_tradnl" sz="1200" noProof="1" smtClean="0">
              <a:solidFill>
                <a:schemeClr val="accent2">
                  <a:lumMod val="20000"/>
                  <a:lumOff val="80000"/>
                </a:schemeClr>
              </a:solidFill>
            </a:endParaRPr>
          </a:p>
          <a:p>
            <a:pPr>
              <a:lnSpc>
                <a:spcPct val="80000"/>
              </a:lnSpc>
            </a:pPr>
            <a:r>
              <a:rPr lang="es-ES_tradnl" sz="1200" noProof="1" smtClean="0">
                <a:solidFill>
                  <a:schemeClr val="accent2">
                    <a:lumMod val="20000"/>
                    <a:lumOff val="80000"/>
                  </a:schemeClr>
                </a:solidFill>
              </a:rPr>
              <a:t>8. Alcance al cometa en 2014</a:t>
            </a:r>
          </a:p>
          <a:p>
            <a:pPr>
              <a:lnSpc>
                <a:spcPct val="80000"/>
              </a:lnSpc>
            </a:pPr>
            <a:endParaRPr lang="es-ES_tradnl" sz="1200" noProof="1" smtClean="0">
              <a:solidFill>
                <a:schemeClr val="accent2">
                  <a:lumMod val="20000"/>
                  <a:lumOff val="80000"/>
                </a:schemeClr>
              </a:solidFill>
            </a:endParaRPr>
          </a:p>
          <a:p>
            <a:pPr>
              <a:lnSpc>
                <a:spcPct val="80000"/>
              </a:lnSpc>
            </a:pPr>
            <a:r>
              <a:rPr lang="es-ES_tradnl" sz="1200" noProof="1" smtClean="0">
                <a:solidFill>
                  <a:schemeClr val="accent2">
                    <a:lumMod val="20000"/>
                    <a:lumOff val="80000"/>
                  </a:schemeClr>
                </a:solidFill>
              </a:rPr>
              <a:t>9. Rosetta observa el cometa 67P</a:t>
            </a:r>
          </a:p>
          <a:p>
            <a:pPr>
              <a:lnSpc>
                <a:spcPct val="80000"/>
              </a:lnSpc>
            </a:pPr>
            <a:endParaRPr lang="es-ES_tradnl" sz="1200" noProof="1" smtClean="0">
              <a:solidFill>
                <a:schemeClr val="accent2">
                  <a:lumMod val="20000"/>
                  <a:lumOff val="80000"/>
                </a:schemeClr>
              </a:solidFill>
            </a:endParaRPr>
          </a:p>
        </p:txBody>
      </p:sp>
      <p:sp>
        <p:nvSpPr>
          <p:cNvPr id="7" name="TextBox 6"/>
          <p:cNvSpPr txBox="1"/>
          <p:nvPr/>
        </p:nvSpPr>
        <p:spPr>
          <a:xfrm>
            <a:off x="2459567" y="6166236"/>
            <a:ext cx="4787900" cy="541687"/>
          </a:xfrm>
          <a:prstGeom prst="rect">
            <a:avLst/>
          </a:prstGeom>
          <a:solidFill>
            <a:schemeClr val="tx1"/>
          </a:solidFill>
          <a:ln>
            <a:noFill/>
          </a:ln>
        </p:spPr>
        <p:txBody>
          <a:bodyPr wrap="square" rtlCol="0">
            <a:spAutoFit/>
          </a:bodyPr>
          <a:lstStyle/>
          <a:p>
            <a:pPr>
              <a:lnSpc>
                <a:spcPct val="80000"/>
              </a:lnSpc>
            </a:pPr>
            <a:r>
              <a:rPr lang="es-ES_tradnl" sz="1200" noProof="1" smtClean="0">
                <a:solidFill>
                  <a:schemeClr val="accent2">
                    <a:lumMod val="20000"/>
                    <a:lumOff val="80000"/>
                  </a:schemeClr>
                </a:solidFill>
              </a:rPr>
              <a:t>Orbitas:       </a:t>
            </a:r>
            <a:r>
              <a:rPr lang="es-ES_tradnl" sz="1200" noProof="1" smtClean="0">
                <a:solidFill>
                  <a:srgbClr val="FF0000"/>
                </a:solidFill>
              </a:rPr>
              <a:t>Marte              </a:t>
            </a:r>
            <a:r>
              <a:rPr lang="es-ES_tradnl" sz="1200" noProof="1" smtClean="0">
                <a:solidFill>
                  <a:schemeClr val="tx2">
                    <a:lumMod val="40000"/>
                    <a:lumOff val="60000"/>
                  </a:schemeClr>
                </a:solidFill>
              </a:rPr>
              <a:t>Tierra               </a:t>
            </a:r>
            <a:r>
              <a:rPr lang="es-ES_tradnl" sz="1200" noProof="1" smtClean="0">
                <a:solidFill>
                  <a:srgbClr val="F4AE03"/>
                </a:solidFill>
              </a:rPr>
              <a:t>Rosetta</a:t>
            </a:r>
            <a:r>
              <a:rPr lang="es-ES_tradnl" sz="1200" noProof="1" smtClean="0">
                <a:solidFill>
                  <a:scrgbClr r="0" g="0" b="0"/>
                </a:solidFill>
              </a:rPr>
              <a:t>               </a:t>
            </a:r>
            <a:r>
              <a:rPr lang="es-ES_tradnl" sz="1200" noProof="1" smtClean="0">
                <a:solidFill>
                  <a:srgbClr val="EFE11C"/>
                </a:solidFill>
              </a:rPr>
              <a:t>Cometa</a:t>
            </a:r>
            <a:r>
              <a:rPr lang="es-ES_tradnl" sz="1200" noProof="1" smtClean="0">
                <a:solidFill>
                  <a:scrgbClr r="0" g="0" b="0"/>
                </a:solidFill>
              </a:rPr>
              <a:t>           Cometa</a:t>
            </a:r>
          </a:p>
          <a:p>
            <a:pPr>
              <a:lnSpc>
                <a:spcPct val="80000"/>
              </a:lnSpc>
            </a:pPr>
            <a:r>
              <a:rPr lang="es-ES_tradnl" sz="1200" noProof="1" smtClean="0">
                <a:solidFill>
                  <a:scrgbClr r="0" g="0" b="0"/>
                </a:solidFill>
              </a:rPr>
              <a:t>  </a:t>
            </a:r>
          </a:p>
        </p:txBody>
      </p:sp>
    </p:spTree>
    <p:extLst>
      <p:ext uri="{BB962C8B-B14F-4D97-AF65-F5344CB8AC3E}">
        <p14:creationId xmlns:p14="http://schemas.microsoft.com/office/powerpoint/2010/main" val="152032187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6858000"/>
          </a:xfrm>
          <a:prstGeom prst="rect">
            <a:avLst/>
          </a:prstGeom>
        </p:spPr>
      </p:pic>
      <p:sp>
        <p:nvSpPr>
          <p:cNvPr id="6" name="TextBox 5"/>
          <p:cNvSpPr txBox="1"/>
          <p:nvPr/>
        </p:nvSpPr>
        <p:spPr>
          <a:xfrm>
            <a:off x="1557866" y="457200"/>
            <a:ext cx="2142067" cy="830997"/>
          </a:xfrm>
          <a:prstGeom prst="rect">
            <a:avLst/>
          </a:prstGeom>
          <a:noFill/>
        </p:spPr>
        <p:txBody>
          <a:bodyPr wrap="square" rtlCol="0">
            <a:spAutoFit/>
          </a:bodyPr>
          <a:lstStyle/>
          <a:p>
            <a:pPr algn="ctr"/>
            <a:r>
              <a:rPr lang="es-ES_tradnl" sz="1600" dirty="0" smtClean="0"/>
              <a:t> </a:t>
            </a:r>
            <a:r>
              <a:rPr lang="es-ES_tradnl" sz="1600" dirty="0" smtClean="0">
                <a:solidFill>
                  <a:srgbClr val="FFFF00"/>
                </a:solidFill>
              </a:rPr>
              <a:t>ORBITANDO PARA   COMETIZAR</a:t>
            </a:r>
          </a:p>
          <a:p>
            <a:pPr algn="ctr"/>
            <a:r>
              <a:rPr lang="es-ES_tradnl" sz="1600" dirty="0" smtClean="0">
                <a:solidFill>
                  <a:srgbClr val="FFFF00"/>
                </a:solidFill>
              </a:rPr>
              <a:t>NOV. 12, 2014</a:t>
            </a:r>
            <a:endParaRPr lang="es-ES_tradnl" sz="1600" dirty="0"/>
          </a:p>
        </p:txBody>
      </p:sp>
      <p:sp>
        <p:nvSpPr>
          <p:cNvPr id="7" name="TextBox 6"/>
          <p:cNvSpPr txBox="1"/>
          <p:nvPr/>
        </p:nvSpPr>
        <p:spPr>
          <a:xfrm>
            <a:off x="787400" y="1862667"/>
            <a:ext cx="1227667" cy="646331"/>
          </a:xfrm>
          <a:prstGeom prst="rect">
            <a:avLst/>
          </a:prstGeom>
          <a:noFill/>
        </p:spPr>
        <p:txBody>
          <a:bodyPr wrap="square" rtlCol="0">
            <a:spAutoFit/>
          </a:bodyPr>
          <a:lstStyle/>
          <a:p>
            <a:r>
              <a:rPr lang="es-ES_tradnl" sz="1200" dirty="0" smtClean="0">
                <a:solidFill>
                  <a:srgbClr val="FF6600"/>
                </a:solidFill>
              </a:rPr>
              <a:t>5 VARIABLES</a:t>
            </a:r>
          </a:p>
          <a:p>
            <a:r>
              <a:rPr lang="es-ES_tradnl" sz="1200" dirty="0" smtClean="0">
                <a:solidFill>
                  <a:srgbClr val="FF6600"/>
                </a:solidFill>
              </a:rPr>
              <a:t>4 PREDECIBLES</a:t>
            </a:r>
          </a:p>
          <a:p>
            <a:r>
              <a:rPr lang="es-ES_tradnl" sz="1200" dirty="0" smtClean="0">
                <a:solidFill>
                  <a:srgbClr val="FF6600"/>
                </a:solidFill>
              </a:rPr>
              <a:t>1 CONTROLABLE</a:t>
            </a:r>
            <a:endParaRPr lang="es-ES_tradnl" sz="1200" dirty="0">
              <a:solidFill>
                <a:srgbClr val="FF6600"/>
              </a:solidFill>
            </a:endParaRPr>
          </a:p>
        </p:txBody>
      </p:sp>
    </p:spTree>
    <p:extLst>
      <p:ext uri="{BB962C8B-B14F-4D97-AF65-F5344CB8AC3E}">
        <p14:creationId xmlns:p14="http://schemas.microsoft.com/office/powerpoint/2010/main" val="307276521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6858000"/>
          </a:xfrm>
          <a:prstGeom prst="rect">
            <a:avLst/>
          </a:prstGeom>
          <a:solidFill>
            <a:srgbClr val="0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solidFill>
                <a:schemeClr val="tx1"/>
              </a:solidFill>
            </a:endParaRPr>
          </a:p>
        </p:txBody>
      </p:sp>
      <p:cxnSp>
        <p:nvCxnSpPr>
          <p:cNvPr id="8" name="Straight Arrow Connector 7"/>
          <p:cNvCxnSpPr/>
          <p:nvPr/>
        </p:nvCxnSpPr>
        <p:spPr>
          <a:xfrm>
            <a:off x="4402667" y="4284133"/>
            <a:ext cx="1879600" cy="16934"/>
          </a:xfrm>
          <a:prstGeom prst="straightConnector1">
            <a:avLst/>
          </a:prstGeom>
          <a:ln w="6350" cmpd="sng">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6282267" y="4301067"/>
            <a:ext cx="728133" cy="0"/>
          </a:xfrm>
          <a:prstGeom prst="straightConnector1">
            <a:avLst/>
          </a:prstGeom>
          <a:ln w="6350" cmpd="sng">
            <a:solidFill>
              <a:schemeClr val="tx1"/>
            </a:solidFill>
            <a:prstDash val="dash"/>
            <a:headEnd type="triangle"/>
            <a:tailEnd type="triangle"/>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4402668" y="4024068"/>
            <a:ext cx="1879599" cy="276999"/>
          </a:xfrm>
          <a:prstGeom prst="rect">
            <a:avLst/>
          </a:prstGeom>
          <a:noFill/>
        </p:spPr>
        <p:txBody>
          <a:bodyPr wrap="square" rtlCol="0">
            <a:spAutoFit/>
          </a:bodyPr>
          <a:lstStyle/>
          <a:p>
            <a:pPr algn="ctr"/>
            <a:r>
              <a:rPr lang="es-ES_tradnl" sz="1200" dirty="0" smtClean="0"/>
              <a:t>ALTA PREDICTIBILIDAD</a:t>
            </a:r>
            <a:endParaRPr lang="es-ES_tradnl" sz="1200" dirty="0"/>
          </a:p>
        </p:txBody>
      </p:sp>
      <p:sp>
        <p:nvSpPr>
          <p:cNvPr id="13" name="TextBox 12"/>
          <p:cNvSpPr txBox="1"/>
          <p:nvPr/>
        </p:nvSpPr>
        <p:spPr>
          <a:xfrm>
            <a:off x="6976534" y="3947124"/>
            <a:ext cx="381000" cy="707886"/>
          </a:xfrm>
          <a:prstGeom prst="rect">
            <a:avLst/>
          </a:prstGeom>
          <a:noFill/>
        </p:spPr>
        <p:txBody>
          <a:bodyPr wrap="square" rtlCol="0">
            <a:spAutoFit/>
          </a:bodyPr>
          <a:lstStyle/>
          <a:p>
            <a:r>
              <a:rPr lang="es-ES_tradnl" sz="4000" b="1" dirty="0" smtClean="0"/>
              <a:t>?</a:t>
            </a:r>
            <a:endParaRPr lang="es-ES_tradnl" sz="4000" b="1" dirty="0"/>
          </a:p>
        </p:txBody>
      </p:sp>
      <p:pic>
        <p:nvPicPr>
          <p:cNvPr id="2" name="Picture 1"/>
          <p:cNvPicPr>
            <a:picLocks noChangeAspect="1"/>
          </p:cNvPicPr>
          <p:nvPr/>
        </p:nvPicPr>
        <p:blipFill>
          <a:blip r:embed="rId2"/>
          <a:stretch>
            <a:fillRect/>
          </a:stretch>
        </p:blipFill>
        <p:spPr>
          <a:xfrm>
            <a:off x="806602" y="3202330"/>
            <a:ext cx="7414304" cy="3655669"/>
          </a:xfrm>
          <a:prstGeom prst="rect">
            <a:avLst/>
          </a:prstGeom>
        </p:spPr>
      </p:pic>
      <p:pic>
        <p:nvPicPr>
          <p:cNvPr id="3" name="Picture 2"/>
          <p:cNvPicPr>
            <a:picLocks noChangeAspect="1"/>
          </p:cNvPicPr>
          <p:nvPr/>
        </p:nvPicPr>
        <p:blipFill>
          <a:blip r:embed="rId3"/>
          <a:stretch>
            <a:fillRect/>
          </a:stretch>
        </p:blipFill>
        <p:spPr>
          <a:xfrm>
            <a:off x="0" y="0"/>
            <a:ext cx="9144000" cy="3406476"/>
          </a:xfrm>
          <a:prstGeom prst="rect">
            <a:avLst/>
          </a:prstGeom>
        </p:spPr>
      </p:pic>
    </p:spTree>
    <p:extLst>
      <p:ext uri="{BB962C8B-B14F-4D97-AF65-F5344CB8AC3E}">
        <p14:creationId xmlns:p14="http://schemas.microsoft.com/office/powerpoint/2010/main" val="2863906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6858000"/>
          </a:xfrm>
          <a:prstGeom prst="rect">
            <a:avLst/>
          </a:prstGeom>
          <a:solidFill>
            <a:srgbClr val="0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solidFill>
                <a:schemeClr val="tx1"/>
              </a:solidFill>
            </a:endParaRPr>
          </a:p>
        </p:txBody>
      </p:sp>
      <p:cxnSp>
        <p:nvCxnSpPr>
          <p:cNvPr id="8" name="Straight Arrow Connector 7"/>
          <p:cNvCxnSpPr/>
          <p:nvPr/>
        </p:nvCxnSpPr>
        <p:spPr>
          <a:xfrm>
            <a:off x="4402667" y="4284133"/>
            <a:ext cx="1879600" cy="16934"/>
          </a:xfrm>
          <a:prstGeom prst="straightConnector1">
            <a:avLst/>
          </a:prstGeom>
          <a:ln w="6350" cmpd="sng">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6282267" y="4301067"/>
            <a:ext cx="728133" cy="0"/>
          </a:xfrm>
          <a:prstGeom prst="straightConnector1">
            <a:avLst/>
          </a:prstGeom>
          <a:ln w="6350" cmpd="sng">
            <a:solidFill>
              <a:schemeClr val="tx1"/>
            </a:solidFill>
            <a:prstDash val="dash"/>
            <a:headEnd type="triangle"/>
            <a:tailEnd type="triangle"/>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4402668" y="4024068"/>
            <a:ext cx="1879599" cy="276999"/>
          </a:xfrm>
          <a:prstGeom prst="rect">
            <a:avLst/>
          </a:prstGeom>
          <a:noFill/>
        </p:spPr>
        <p:txBody>
          <a:bodyPr wrap="square" rtlCol="0">
            <a:spAutoFit/>
          </a:bodyPr>
          <a:lstStyle/>
          <a:p>
            <a:pPr algn="ctr"/>
            <a:r>
              <a:rPr lang="es-ES_tradnl" sz="1200" dirty="0" smtClean="0"/>
              <a:t>ALTA PREDICTIBILIDAD</a:t>
            </a:r>
            <a:endParaRPr lang="es-ES_tradnl" sz="1200" dirty="0"/>
          </a:p>
        </p:txBody>
      </p:sp>
      <p:sp>
        <p:nvSpPr>
          <p:cNvPr id="13" name="TextBox 12"/>
          <p:cNvSpPr txBox="1"/>
          <p:nvPr/>
        </p:nvSpPr>
        <p:spPr>
          <a:xfrm>
            <a:off x="6976534" y="3947124"/>
            <a:ext cx="381000" cy="707886"/>
          </a:xfrm>
          <a:prstGeom prst="rect">
            <a:avLst/>
          </a:prstGeom>
          <a:noFill/>
        </p:spPr>
        <p:txBody>
          <a:bodyPr wrap="square" rtlCol="0">
            <a:spAutoFit/>
          </a:bodyPr>
          <a:lstStyle/>
          <a:p>
            <a:r>
              <a:rPr lang="es-ES_tradnl" sz="4000" b="1" dirty="0" smtClean="0"/>
              <a:t>?</a:t>
            </a:r>
            <a:endParaRPr lang="es-ES_tradnl" sz="4000" b="1" dirty="0"/>
          </a:p>
        </p:txBody>
      </p:sp>
      <p:pic>
        <p:nvPicPr>
          <p:cNvPr id="4" name="Picture 3"/>
          <p:cNvPicPr>
            <a:picLocks noChangeAspect="1"/>
          </p:cNvPicPr>
          <p:nvPr/>
        </p:nvPicPr>
        <p:blipFill>
          <a:blip r:embed="rId2"/>
          <a:stretch>
            <a:fillRect/>
          </a:stretch>
        </p:blipFill>
        <p:spPr>
          <a:xfrm>
            <a:off x="700249" y="617799"/>
            <a:ext cx="7777660" cy="5656480"/>
          </a:xfrm>
          <a:prstGeom prst="rect">
            <a:avLst/>
          </a:prstGeom>
        </p:spPr>
      </p:pic>
      <p:sp>
        <p:nvSpPr>
          <p:cNvPr id="2" name="Oval 1"/>
          <p:cNvSpPr/>
          <p:nvPr/>
        </p:nvSpPr>
        <p:spPr>
          <a:xfrm rot="1200000">
            <a:off x="4216400" y="3573218"/>
            <a:ext cx="3314700" cy="9017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cxnSp>
        <p:nvCxnSpPr>
          <p:cNvPr id="5" name="Straight Arrow Connector 4"/>
          <p:cNvCxnSpPr/>
          <p:nvPr/>
        </p:nvCxnSpPr>
        <p:spPr>
          <a:xfrm flipV="1">
            <a:off x="3556000" y="2590800"/>
            <a:ext cx="2819400" cy="1155700"/>
          </a:xfrm>
          <a:prstGeom prst="straightConnector1">
            <a:avLst/>
          </a:prstGeom>
          <a:ln>
            <a:solidFill>
              <a:schemeClr val="accent6">
                <a:lumMod val="60000"/>
                <a:lumOff val="40000"/>
              </a:schemeClr>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20258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2074" y="177800"/>
            <a:ext cx="9077520" cy="6553200"/>
          </a:xfrm>
          <a:prstGeom prst="rect">
            <a:avLst/>
          </a:prstGeom>
        </p:spPr>
      </p:pic>
    </p:spTree>
    <p:extLst>
      <p:ext uri="{BB962C8B-B14F-4D97-AF65-F5344CB8AC3E}">
        <p14:creationId xmlns:p14="http://schemas.microsoft.com/office/powerpoint/2010/main" val="1817907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88355"/>
            <a:ext cx="9144000" cy="6447692"/>
          </a:xfrm>
          <a:prstGeom prst="rect">
            <a:avLst/>
          </a:prstGeom>
        </p:spPr>
      </p:pic>
    </p:spTree>
    <p:extLst>
      <p:ext uri="{BB962C8B-B14F-4D97-AF65-F5344CB8AC3E}">
        <p14:creationId xmlns:p14="http://schemas.microsoft.com/office/powerpoint/2010/main" val="1793707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0"/>
            <a:ext cx="9152814" cy="6667499"/>
          </a:xfrm>
          <a:prstGeom prst="rect">
            <a:avLst/>
          </a:prstGeom>
        </p:spPr>
      </p:pic>
    </p:spTree>
    <p:extLst>
      <p:ext uri="{BB962C8B-B14F-4D97-AF65-F5344CB8AC3E}">
        <p14:creationId xmlns:p14="http://schemas.microsoft.com/office/powerpoint/2010/main" val="2841988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6858000"/>
          </a:xfrm>
          <a:prstGeom prst="rect">
            <a:avLst/>
          </a:prstGeom>
          <a:solidFill>
            <a:srgbClr val="0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solidFill>
                <a:schemeClr val="tx1"/>
              </a:solidFill>
            </a:endParaRPr>
          </a:p>
        </p:txBody>
      </p:sp>
      <p:pic>
        <p:nvPicPr>
          <p:cNvPr id="5" name="Picture 4"/>
          <p:cNvPicPr>
            <a:picLocks noChangeAspect="1"/>
          </p:cNvPicPr>
          <p:nvPr/>
        </p:nvPicPr>
        <p:blipFill>
          <a:blip r:embed="rId2"/>
          <a:stretch>
            <a:fillRect/>
          </a:stretch>
        </p:blipFill>
        <p:spPr>
          <a:xfrm>
            <a:off x="0" y="1109133"/>
            <a:ext cx="9144000" cy="4514929"/>
          </a:xfrm>
          <a:prstGeom prst="rect">
            <a:avLst/>
          </a:prstGeom>
        </p:spPr>
      </p:pic>
      <p:cxnSp>
        <p:nvCxnSpPr>
          <p:cNvPr id="8" name="Straight Arrow Connector 7"/>
          <p:cNvCxnSpPr/>
          <p:nvPr/>
        </p:nvCxnSpPr>
        <p:spPr>
          <a:xfrm>
            <a:off x="4402667" y="4284133"/>
            <a:ext cx="1879600" cy="16934"/>
          </a:xfrm>
          <a:prstGeom prst="straightConnector1">
            <a:avLst/>
          </a:prstGeom>
          <a:ln w="6350" cmpd="sng">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6282267" y="4301067"/>
            <a:ext cx="728133" cy="0"/>
          </a:xfrm>
          <a:prstGeom prst="straightConnector1">
            <a:avLst/>
          </a:prstGeom>
          <a:ln w="6350" cmpd="sng">
            <a:solidFill>
              <a:schemeClr val="tx1"/>
            </a:solidFill>
            <a:prstDash val="dash"/>
            <a:headEnd type="triangle"/>
            <a:tailEnd type="triangle"/>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4402668" y="4024068"/>
            <a:ext cx="1879599" cy="276999"/>
          </a:xfrm>
          <a:prstGeom prst="rect">
            <a:avLst/>
          </a:prstGeom>
          <a:noFill/>
        </p:spPr>
        <p:txBody>
          <a:bodyPr wrap="square" rtlCol="0">
            <a:spAutoFit/>
          </a:bodyPr>
          <a:lstStyle/>
          <a:p>
            <a:pPr algn="ctr"/>
            <a:r>
              <a:rPr lang="es-ES_tradnl" sz="1200" dirty="0" smtClean="0"/>
              <a:t>ALTA PREDICTIBILIDAD</a:t>
            </a:r>
            <a:endParaRPr lang="es-ES_tradnl" sz="1200" dirty="0"/>
          </a:p>
        </p:txBody>
      </p:sp>
      <p:sp>
        <p:nvSpPr>
          <p:cNvPr id="13" name="TextBox 12"/>
          <p:cNvSpPr txBox="1"/>
          <p:nvPr/>
        </p:nvSpPr>
        <p:spPr>
          <a:xfrm>
            <a:off x="6976534" y="3947124"/>
            <a:ext cx="381000" cy="707886"/>
          </a:xfrm>
          <a:prstGeom prst="rect">
            <a:avLst/>
          </a:prstGeom>
          <a:noFill/>
        </p:spPr>
        <p:txBody>
          <a:bodyPr wrap="square" rtlCol="0">
            <a:spAutoFit/>
          </a:bodyPr>
          <a:lstStyle/>
          <a:p>
            <a:r>
              <a:rPr lang="es-ES_tradnl" sz="4000" b="1" dirty="0" smtClean="0"/>
              <a:t>?</a:t>
            </a:r>
            <a:endParaRPr lang="es-ES_tradnl" sz="4000" b="1" dirty="0"/>
          </a:p>
        </p:txBody>
      </p:sp>
      <p:sp>
        <p:nvSpPr>
          <p:cNvPr id="2" name="Rectangle 1"/>
          <p:cNvSpPr/>
          <p:nvPr/>
        </p:nvSpPr>
        <p:spPr>
          <a:xfrm>
            <a:off x="0" y="1109133"/>
            <a:ext cx="9144000" cy="4514929"/>
          </a:xfrm>
          <a:prstGeom prst="rect">
            <a:avLst/>
          </a:prstGeom>
          <a:solidFill>
            <a:srgbClr val="FF0000">
              <a:alpha val="11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Tree>
    <p:extLst>
      <p:ext uri="{BB962C8B-B14F-4D97-AF65-F5344CB8AC3E}">
        <p14:creationId xmlns:p14="http://schemas.microsoft.com/office/powerpoint/2010/main" val="2207385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8100" y="0"/>
            <a:ext cx="9046723" cy="6858000"/>
          </a:xfrm>
          <a:prstGeom prst="rect">
            <a:avLst/>
          </a:prstGeom>
        </p:spPr>
      </p:pic>
    </p:spTree>
    <p:extLst>
      <p:ext uri="{BB962C8B-B14F-4D97-AF65-F5344CB8AC3E}">
        <p14:creationId xmlns:p14="http://schemas.microsoft.com/office/powerpoint/2010/main" val="3023355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46100" y="0"/>
            <a:ext cx="8027659" cy="6858000"/>
          </a:xfrm>
          <a:prstGeom prst="rect">
            <a:avLst/>
          </a:prstGeom>
        </p:spPr>
      </p:pic>
    </p:spTree>
    <p:extLst>
      <p:ext uri="{BB962C8B-B14F-4D97-AF65-F5344CB8AC3E}">
        <p14:creationId xmlns:p14="http://schemas.microsoft.com/office/powerpoint/2010/main" val="42767390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63500"/>
            <a:ext cx="9144000" cy="6720405"/>
          </a:xfrm>
          <a:prstGeom prst="rect">
            <a:avLst/>
          </a:prstGeom>
        </p:spPr>
      </p:pic>
    </p:spTree>
    <p:extLst>
      <p:ext uri="{BB962C8B-B14F-4D97-AF65-F5344CB8AC3E}">
        <p14:creationId xmlns:p14="http://schemas.microsoft.com/office/powerpoint/2010/main" val="2782927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6858000"/>
          </a:xfrm>
          <a:prstGeom prst="rect">
            <a:avLst/>
          </a:prstGeom>
          <a:solidFill>
            <a:srgbClr val="0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solidFill>
                <a:schemeClr val="tx1"/>
              </a:solidFill>
            </a:endParaRPr>
          </a:p>
        </p:txBody>
      </p:sp>
      <p:cxnSp>
        <p:nvCxnSpPr>
          <p:cNvPr id="8" name="Straight Arrow Connector 7"/>
          <p:cNvCxnSpPr/>
          <p:nvPr/>
        </p:nvCxnSpPr>
        <p:spPr>
          <a:xfrm>
            <a:off x="4402667" y="4284133"/>
            <a:ext cx="1879600" cy="16934"/>
          </a:xfrm>
          <a:prstGeom prst="straightConnector1">
            <a:avLst/>
          </a:prstGeom>
          <a:ln w="6350" cmpd="sng">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6282267" y="4301067"/>
            <a:ext cx="728133" cy="0"/>
          </a:xfrm>
          <a:prstGeom prst="straightConnector1">
            <a:avLst/>
          </a:prstGeom>
          <a:ln w="6350" cmpd="sng">
            <a:solidFill>
              <a:schemeClr val="tx1"/>
            </a:solidFill>
            <a:prstDash val="dash"/>
            <a:headEnd type="triangle"/>
            <a:tailEnd type="triangle"/>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4402668" y="4024068"/>
            <a:ext cx="1879599" cy="276999"/>
          </a:xfrm>
          <a:prstGeom prst="rect">
            <a:avLst/>
          </a:prstGeom>
          <a:noFill/>
        </p:spPr>
        <p:txBody>
          <a:bodyPr wrap="square" rtlCol="0">
            <a:spAutoFit/>
          </a:bodyPr>
          <a:lstStyle/>
          <a:p>
            <a:pPr algn="ctr"/>
            <a:r>
              <a:rPr lang="es-ES_tradnl" sz="1200" dirty="0" smtClean="0"/>
              <a:t>ALTA PREDICTIBILIDAD</a:t>
            </a:r>
            <a:endParaRPr lang="es-ES_tradnl" sz="1200" dirty="0"/>
          </a:p>
        </p:txBody>
      </p:sp>
      <p:sp>
        <p:nvSpPr>
          <p:cNvPr id="13" name="TextBox 12"/>
          <p:cNvSpPr txBox="1"/>
          <p:nvPr/>
        </p:nvSpPr>
        <p:spPr>
          <a:xfrm>
            <a:off x="6976534" y="3947124"/>
            <a:ext cx="381000" cy="707886"/>
          </a:xfrm>
          <a:prstGeom prst="rect">
            <a:avLst/>
          </a:prstGeom>
          <a:noFill/>
        </p:spPr>
        <p:txBody>
          <a:bodyPr wrap="square" rtlCol="0">
            <a:spAutoFit/>
          </a:bodyPr>
          <a:lstStyle/>
          <a:p>
            <a:r>
              <a:rPr lang="es-ES_tradnl" sz="4000" b="1" dirty="0" smtClean="0"/>
              <a:t>?</a:t>
            </a:r>
            <a:endParaRPr lang="es-ES_tradnl" sz="4000" b="1" dirty="0"/>
          </a:p>
        </p:txBody>
      </p:sp>
      <p:pic>
        <p:nvPicPr>
          <p:cNvPr id="2" name="Picture 1"/>
          <p:cNvPicPr>
            <a:picLocks noChangeAspect="1"/>
          </p:cNvPicPr>
          <p:nvPr/>
        </p:nvPicPr>
        <p:blipFill>
          <a:blip r:embed="rId2"/>
          <a:stretch>
            <a:fillRect/>
          </a:stretch>
        </p:blipFill>
        <p:spPr>
          <a:xfrm>
            <a:off x="-22295" y="194733"/>
            <a:ext cx="9166296" cy="6449083"/>
          </a:xfrm>
          <a:prstGeom prst="rect">
            <a:avLst/>
          </a:prstGeom>
        </p:spPr>
      </p:pic>
      <p:cxnSp>
        <p:nvCxnSpPr>
          <p:cNvPr id="4" name="Straight Connector 3"/>
          <p:cNvCxnSpPr/>
          <p:nvPr/>
        </p:nvCxnSpPr>
        <p:spPr>
          <a:xfrm>
            <a:off x="3721100" y="1320800"/>
            <a:ext cx="12700" cy="3530600"/>
          </a:xfrm>
          <a:prstGeom prst="line">
            <a:avLst/>
          </a:prstGeom>
          <a:ln w="12700" cmpd="sng">
            <a:solidFill>
              <a:srgbClr val="3366FF"/>
            </a:solidFill>
            <a:prstDash val="dash"/>
          </a:ln>
        </p:spPr>
        <p:style>
          <a:lnRef idx="2">
            <a:schemeClr val="accent1"/>
          </a:lnRef>
          <a:fillRef idx="0">
            <a:schemeClr val="accent1"/>
          </a:fillRef>
          <a:effectRef idx="1">
            <a:schemeClr val="accent1"/>
          </a:effectRef>
          <a:fontRef idx="minor">
            <a:schemeClr val="tx1"/>
          </a:fontRef>
        </p:style>
      </p:cxnSp>
      <p:sp>
        <p:nvSpPr>
          <p:cNvPr id="3" name="Oval 2"/>
          <p:cNvSpPr/>
          <p:nvPr/>
        </p:nvSpPr>
        <p:spPr>
          <a:xfrm>
            <a:off x="2146300" y="194733"/>
            <a:ext cx="1244600" cy="478367"/>
          </a:xfrm>
          <a:prstGeom prst="ellipse">
            <a:avLst/>
          </a:prstGeom>
          <a:noFill/>
          <a:ln w="28575" cmpd="sng">
            <a:solidFill>
              <a:schemeClr val="tx2">
                <a:lumMod val="50000"/>
                <a:lumOff val="50000"/>
              </a:schemeClr>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5" name="Rectangle 4"/>
          <p:cNvSpPr/>
          <p:nvPr/>
        </p:nvSpPr>
        <p:spPr>
          <a:xfrm>
            <a:off x="-22295" y="194733"/>
            <a:ext cx="9166295" cy="6449083"/>
          </a:xfrm>
          <a:prstGeom prst="rect">
            <a:avLst/>
          </a:prstGeom>
          <a:solidFill>
            <a:srgbClr val="FF6600">
              <a:alpha val="25000"/>
            </a:srgbClr>
          </a:solidFill>
          <a:ln w="571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cxnSp>
        <p:nvCxnSpPr>
          <p:cNvPr id="10" name="Straight Arrow Connector 9"/>
          <p:cNvCxnSpPr/>
          <p:nvPr/>
        </p:nvCxnSpPr>
        <p:spPr>
          <a:xfrm>
            <a:off x="3721100" y="1320800"/>
            <a:ext cx="0" cy="901700"/>
          </a:xfrm>
          <a:prstGeom prst="straightConnector1">
            <a:avLst/>
          </a:prstGeom>
          <a:ln w="76200" cmpd="tri">
            <a:solidFill>
              <a:srgbClr val="3366FF"/>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14" name="Oval 13"/>
          <p:cNvSpPr/>
          <p:nvPr/>
        </p:nvSpPr>
        <p:spPr>
          <a:xfrm>
            <a:off x="6731000" y="5943600"/>
            <a:ext cx="1587500" cy="596900"/>
          </a:xfrm>
          <a:prstGeom prst="ellipse">
            <a:avLst/>
          </a:prstGeom>
          <a:noFill/>
          <a:ln w="76200" cmpd="tri"/>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7" name="TextBox 6"/>
          <p:cNvSpPr txBox="1"/>
          <p:nvPr/>
        </p:nvSpPr>
        <p:spPr>
          <a:xfrm>
            <a:off x="7708900" y="3365500"/>
            <a:ext cx="723900" cy="1015663"/>
          </a:xfrm>
          <a:prstGeom prst="rect">
            <a:avLst/>
          </a:prstGeom>
          <a:noFill/>
        </p:spPr>
        <p:txBody>
          <a:bodyPr wrap="square" rtlCol="0">
            <a:spAutoFit/>
          </a:bodyPr>
          <a:lstStyle/>
          <a:p>
            <a:r>
              <a:rPr lang="es-ES_tradnl" sz="6000" dirty="0" smtClean="0">
                <a:solidFill>
                  <a:srgbClr val="FF0000"/>
                </a:solidFill>
              </a:rPr>
              <a:t>?</a:t>
            </a:r>
            <a:endParaRPr lang="es-ES_tradnl" sz="6000" dirty="0">
              <a:solidFill>
                <a:srgbClr val="FF0000"/>
              </a:solidFill>
            </a:endParaRPr>
          </a:p>
        </p:txBody>
      </p:sp>
    </p:spTree>
    <p:extLst>
      <p:ext uri="{BB962C8B-B14F-4D97-AF65-F5344CB8AC3E}">
        <p14:creationId xmlns:p14="http://schemas.microsoft.com/office/powerpoint/2010/main" val="195829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400" y="0"/>
            <a:ext cx="9093200" cy="6858000"/>
          </a:xfrm>
          <a:prstGeom prst="rect">
            <a:avLst/>
          </a:prstGeom>
        </p:spPr>
      </p:pic>
      <p:sp>
        <p:nvSpPr>
          <p:cNvPr id="3" name="TextBox 2"/>
          <p:cNvSpPr txBox="1"/>
          <p:nvPr/>
        </p:nvSpPr>
        <p:spPr>
          <a:xfrm>
            <a:off x="6286500" y="4178300"/>
            <a:ext cx="2514600" cy="923330"/>
          </a:xfrm>
          <a:prstGeom prst="rect">
            <a:avLst/>
          </a:prstGeom>
          <a:noFill/>
          <a:ln>
            <a:solidFill>
              <a:schemeClr val="bg1"/>
            </a:solidFill>
          </a:ln>
        </p:spPr>
        <p:txBody>
          <a:bodyPr wrap="square" rtlCol="0">
            <a:spAutoFit/>
          </a:bodyPr>
          <a:lstStyle/>
          <a:p>
            <a:pPr algn="ctr"/>
            <a:r>
              <a:rPr lang="es-ES_tradnl" b="1" dirty="0" smtClean="0">
                <a:solidFill>
                  <a:srgbClr val="FFFFFF"/>
                </a:solidFill>
              </a:rPr>
              <a:t>AHORA HABLAMOS DE BAJAR LA PRODUCCION</a:t>
            </a:r>
            <a:endParaRPr lang="es-ES_tradnl" b="1" dirty="0">
              <a:solidFill>
                <a:srgbClr val="FFFFFF"/>
              </a:solidFill>
            </a:endParaRPr>
          </a:p>
        </p:txBody>
      </p:sp>
      <p:sp>
        <p:nvSpPr>
          <p:cNvPr id="4" name="TextBox 3"/>
          <p:cNvSpPr txBox="1"/>
          <p:nvPr/>
        </p:nvSpPr>
        <p:spPr>
          <a:xfrm>
            <a:off x="4991100" y="812800"/>
            <a:ext cx="3543300" cy="369332"/>
          </a:xfrm>
          <a:prstGeom prst="rect">
            <a:avLst/>
          </a:prstGeom>
          <a:noFill/>
          <a:ln>
            <a:solidFill>
              <a:schemeClr val="bg1"/>
            </a:solidFill>
          </a:ln>
        </p:spPr>
        <p:txBody>
          <a:bodyPr wrap="square" rtlCol="0">
            <a:spAutoFit/>
          </a:bodyPr>
          <a:lstStyle/>
          <a:p>
            <a:pPr algn="ctr"/>
            <a:r>
              <a:rPr lang="es-ES_tradnl" b="1" dirty="0" smtClean="0">
                <a:solidFill>
                  <a:srgbClr val="CCFFCC"/>
                </a:solidFill>
              </a:rPr>
              <a:t>UN OBJETIVO COINCIDENTE</a:t>
            </a:r>
            <a:endParaRPr lang="es-ES_tradnl" b="1" dirty="0">
              <a:solidFill>
                <a:srgbClr val="CCFFCC"/>
              </a:solidFill>
            </a:endParaRPr>
          </a:p>
        </p:txBody>
      </p:sp>
    </p:spTree>
    <p:extLst>
      <p:ext uri="{BB962C8B-B14F-4D97-AF65-F5344CB8AC3E}">
        <p14:creationId xmlns:p14="http://schemas.microsoft.com/office/powerpoint/2010/main" val="2578795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5400"/>
            <a:ext cx="9144000" cy="6863417"/>
          </a:xfrm>
          <a:prstGeom prst="rect">
            <a:avLst/>
          </a:prstGeom>
          <a:noFill/>
        </p:spPr>
        <p:txBody>
          <a:bodyPr wrap="square" rtlCol="0">
            <a:spAutoFit/>
          </a:bodyPr>
          <a:lstStyle/>
          <a:p>
            <a:pPr algn="just"/>
            <a:r>
              <a:rPr lang="es-ES_tradnl" sz="3200" dirty="0" smtClean="0"/>
              <a:t>¿Seguiremos empeñando el futuro basándonos en una </a:t>
            </a:r>
            <a:r>
              <a:rPr lang="es-ES_tradnl" sz="3600" b="1" dirty="0" smtClean="0"/>
              <a:t>actividad económica </a:t>
            </a:r>
            <a:r>
              <a:rPr lang="es-ES_tradnl" sz="3200" dirty="0" smtClean="0"/>
              <a:t>de naturaleza impredecible y </a:t>
            </a:r>
            <a:r>
              <a:rPr lang="es-ES_tradnl" sz="3600" b="1" dirty="0" smtClean="0"/>
              <a:t>fuera de nuestro control?</a:t>
            </a:r>
          </a:p>
          <a:p>
            <a:pPr algn="just"/>
            <a:endParaRPr lang="es-ES_tradnl" sz="3600" b="1" dirty="0" smtClean="0"/>
          </a:p>
          <a:p>
            <a:pPr algn="just"/>
            <a:r>
              <a:rPr lang="es-ES_tradnl" sz="3200" dirty="0" smtClean="0"/>
              <a:t>¿Es racional que más del noventa por ciento (90-94%) de las divisas, sean generadas por menos del uno por ciento (1%) de la fuerza laboral del país?¿Podrán hacer algo los otros?</a:t>
            </a:r>
            <a:endParaRPr lang="es-ES_tradnl" sz="3200" dirty="0"/>
          </a:p>
          <a:p>
            <a:pPr algn="just"/>
            <a:endParaRPr lang="es-ES_tradnl" sz="3200" dirty="0" smtClean="0"/>
          </a:p>
          <a:p>
            <a:pPr algn="just"/>
            <a:r>
              <a:rPr lang="es-ES_tradnl" sz="3200" dirty="0" smtClean="0"/>
              <a:t>¿No es acaso hora de corregir el rumbo, pese a que hemos sobrevivido ignorando </a:t>
            </a:r>
            <a:r>
              <a:rPr lang="es-ES_tradnl" sz="3600" b="1" dirty="0" smtClean="0"/>
              <a:t>alertas sonadas hace ya tres cuartos de siglo</a:t>
            </a:r>
            <a:r>
              <a:rPr lang="es-ES_tradnl" sz="3200" dirty="0" smtClean="0"/>
              <a:t>?</a:t>
            </a:r>
            <a:endParaRPr lang="es-ES_tradnl" sz="3200" dirty="0"/>
          </a:p>
        </p:txBody>
      </p:sp>
      <p:sp>
        <p:nvSpPr>
          <p:cNvPr id="3" name="Rectangle 2"/>
          <p:cNvSpPr/>
          <p:nvPr/>
        </p:nvSpPr>
        <p:spPr>
          <a:xfrm>
            <a:off x="0" y="0"/>
            <a:ext cx="9144000" cy="6888817"/>
          </a:xfrm>
          <a:prstGeom prst="rect">
            <a:avLst/>
          </a:prstGeom>
          <a:solidFill>
            <a:srgbClr val="FF0000">
              <a:alpha val="21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Tree>
    <p:extLst>
      <p:ext uri="{BB962C8B-B14F-4D97-AF65-F5344CB8AC3E}">
        <p14:creationId xmlns:p14="http://schemas.microsoft.com/office/powerpoint/2010/main" val="33951549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5400" y="0"/>
            <a:ext cx="9093200" cy="6858000"/>
          </a:xfrm>
          <a:prstGeom prst="rect">
            <a:avLst/>
          </a:prstGeom>
        </p:spPr>
      </p:pic>
    </p:spTree>
    <p:extLst>
      <p:ext uri="{BB962C8B-B14F-4D97-AF65-F5344CB8AC3E}">
        <p14:creationId xmlns:p14="http://schemas.microsoft.com/office/powerpoint/2010/main" val="20504547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65100"/>
            <a:ext cx="9144000" cy="6522382"/>
          </a:xfrm>
          <a:prstGeom prst="rect">
            <a:avLst/>
          </a:prstGeom>
        </p:spPr>
      </p:pic>
    </p:spTree>
    <p:extLst>
      <p:ext uri="{BB962C8B-B14F-4D97-AF65-F5344CB8AC3E}">
        <p14:creationId xmlns:p14="http://schemas.microsoft.com/office/powerpoint/2010/main" val="8919953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65100"/>
            <a:ext cx="9144000" cy="6522382"/>
          </a:xfrm>
          <a:prstGeom prst="rect">
            <a:avLst/>
          </a:prstGeom>
          <a:solidFill>
            <a:schemeClr val="bg1"/>
          </a:solidFill>
          <a:ln>
            <a:solidFill>
              <a:srgbClr val="000000"/>
            </a:solidFill>
          </a:ln>
        </p:spPr>
      </p:pic>
      <p:pic>
        <p:nvPicPr>
          <p:cNvPr id="3" name="Picture 2"/>
          <p:cNvPicPr>
            <a:picLocks noChangeAspect="1"/>
          </p:cNvPicPr>
          <p:nvPr/>
        </p:nvPicPr>
        <p:blipFill>
          <a:blip r:embed="rId3"/>
          <a:stretch>
            <a:fillRect/>
          </a:stretch>
        </p:blipFill>
        <p:spPr>
          <a:xfrm>
            <a:off x="0" y="2248214"/>
            <a:ext cx="9144000" cy="3562968"/>
          </a:xfrm>
          <a:prstGeom prst="rect">
            <a:avLst/>
          </a:prstGeom>
        </p:spPr>
      </p:pic>
      <p:sp>
        <p:nvSpPr>
          <p:cNvPr id="4" name="Rectangle 3"/>
          <p:cNvSpPr/>
          <p:nvPr/>
        </p:nvSpPr>
        <p:spPr>
          <a:xfrm>
            <a:off x="0" y="5488016"/>
            <a:ext cx="5194300" cy="1199466"/>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5" name="Rectangle 4"/>
          <p:cNvSpPr/>
          <p:nvPr/>
        </p:nvSpPr>
        <p:spPr>
          <a:xfrm>
            <a:off x="0" y="400982"/>
            <a:ext cx="5334000" cy="615018"/>
          </a:xfrm>
          <a:prstGeom prst="rect">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6" name="TextBox 5"/>
          <p:cNvSpPr txBox="1"/>
          <p:nvPr/>
        </p:nvSpPr>
        <p:spPr>
          <a:xfrm>
            <a:off x="127000" y="344764"/>
            <a:ext cx="5067300" cy="523220"/>
          </a:xfrm>
          <a:prstGeom prst="rect">
            <a:avLst/>
          </a:prstGeom>
          <a:noFill/>
        </p:spPr>
        <p:txBody>
          <a:bodyPr wrap="square" rtlCol="0">
            <a:spAutoFit/>
          </a:bodyPr>
          <a:lstStyle/>
          <a:p>
            <a:pPr algn="ctr"/>
            <a:r>
              <a:rPr lang="es-ES_tradnl" sz="2800" dirty="0" smtClean="0">
                <a:solidFill>
                  <a:schemeClr val="bg1"/>
                </a:solidFill>
              </a:rPr>
              <a:t>LA RED TRONCAL</a:t>
            </a:r>
            <a:endParaRPr lang="es-ES_tradnl" sz="2800" dirty="0">
              <a:solidFill>
                <a:schemeClr val="bg1"/>
              </a:solidFill>
            </a:endParaRPr>
          </a:p>
        </p:txBody>
      </p:sp>
      <p:sp>
        <p:nvSpPr>
          <p:cNvPr id="9" name="TextBox 8"/>
          <p:cNvSpPr txBox="1"/>
          <p:nvPr/>
        </p:nvSpPr>
        <p:spPr>
          <a:xfrm>
            <a:off x="127000" y="5610264"/>
            <a:ext cx="4457700" cy="1077218"/>
          </a:xfrm>
          <a:prstGeom prst="rect">
            <a:avLst/>
          </a:prstGeom>
          <a:solidFill>
            <a:schemeClr val="bg1"/>
          </a:solidFill>
        </p:spPr>
        <p:txBody>
          <a:bodyPr wrap="square" rtlCol="0">
            <a:spAutoFit/>
          </a:bodyPr>
          <a:lstStyle/>
          <a:p>
            <a:r>
              <a:rPr lang="es-ES_tradnl" sz="1600" b="1" dirty="0" smtClean="0">
                <a:latin typeface="Academy Engraved LET"/>
                <a:cs typeface="Academy Engraved LET"/>
              </a:rPr>
              <a:t>Limitada disponibilidad de gas </a:t>
            </a:r>
            <a:r>
              <a:rPr lang="es-ES_tradnl" sz="1600" dirty="0" smtClean="0">
                <a:latin typeface="Academy Engraved LET"/>
                <a:cs typeface="Academy Engraved LET"/>
              </a:rPr>
              <a:t>(Golfo de V.)</a:t>
            </a:r>
          </a:p>
          <a:p>
            <a:r>
              <a:rPr lang="es-ES_tradnl" sz="1600" b="1" dirty="0" smtClean="0">
                <a:latin typeface="Academy Engraved LET"/>
                <a:cs typeface="Academy Engraved LET"/>
              </a:rPr>
              <a:t>Potencial Hidroeléctrico menor </a:t>
            </a:r>
            <a:r>
              <a:rPr lang="es-ES_tradnl" sz="1600" dirty="0" smtClean="0">
                <a:latin typeface="Academy Engraved LET"/>
                <a:cs typeface="Academy Engraved LET"/>
              </a:rPr>
              <a:t>(</a:t>
            </a:r>
            <a:r>
              <a:rPr lang="es-ES_tradnl" sz="1600" u="sng" dirty="0" smtClean="0">
                <a:latin typeface="Academy Engraved LET"/>
                <a:cs typeface="Academy Engraved LET"/>
              </a:rPr>
              <a:t>Desaprovechado</a:t>
            </a:r>
            <a:r>
              <a:rPr lang="es-ES_tradnl" sz="1600" dirty="0" smtClean="0">
                <a:latin typeface="Academy Engraved LET"/>
                <a:cs typeface="Academy Engraved LET"/>
              </a:rPr>
              <a:t>)</a:t>
            </a:r>
          </a:p>
          <a:p>
            <a:r>
              <a:rPr lang="es-ES_tradnl" sz="1600" b="1" dirty="0" smtClean="0">
                <a:latin typeface="Academy Engraved LET"/>
                <a:cs typeface="Academy Engraved LET"/>
              </a:rPr>
              <a:t>Dependencia mayor en hidrocarburos líquidos</a:t>
            </a:r>
          </a:p>
          <a:p>
            <a:r>
              <a:rPr lang="es-ES_tradnl" sz="1600" dirty="0" smtClean="0">
                <a:latin typeface="Academy Engraved LET"/>
                <a:cs typeface="Academy Engraved LET"/>
              </a:rPr>
              <a:t>Aprovechamiento limitado de interconexiones,</a:t>
            </a:r>
            <a:endParaRPr lang="es-ES_tradnl" sz="1600" dirty="0">
              <a:latin typeface="Academy Engraved LET"/>
              <a:cs typeface="Academy Engraved LET"/>
            </a:endParaRPr>
          </a:p>
        </p:txBody>
      </p:sp>
      <p:sp>
        <p:nvSpPr>
          <p:cNvPr id="7" name="TextBox 6"/>
          <p:cNvSpPr txBox="1"/>
          <p:nvPr/>
        </p:nvSpPr>
        <p:spPr>
          <a:xfrm>
            <a:off x="4584700" y="5610264"/>
            <a:ext cx="4178300" cy="1138773"/>
          </a:xfrm>
          <a:prstGeom prst="rect">
            <a:avLst/>
          </a:prstGeom>
          <a:noFill/>
        </p:spPr>
        <p:txBody>
          <a:bodyPr wrap="square" rtlCol="0">
            <a:spAutoFit/>
          </a:bodyPr>
          <a:lstStyle/>
          <a:p>
            <a:r>
              <a:rPr lang="es-ES_tradnl" dirty="0" smtClean="0">
                <a:latin typeface="Academy Engraved LET"/>
                <a:cs typeface="Academy Engraved LET"/>
              </a:rPr>
              <a:t>Mayor disponibilidad de gas asociado</a:t>
            </a:r>
          </a:p>
          <a:p>
            <a:r>
              <a:rPr lang="es-ES_tradnl" sz="1600" dirty="0" smtClean="0">
                <a:latin typeface="Academy Engraved LET"/>
                <a:cs typeface="Academy Engraved LET"/>
              </a:rPr>
              <a:t>Gas Costa Afuera  NE y Plataforma </a:t>
            </a:r>
            <a:r>
              <a:rPr lang="es-ES_tradnl" sz="1600" dirty="0" err="1" smtClean="0">
                <a:latin typeface="Academy Engraved LET"/>
                <a:cs typeface="Academy Engraved LET"/>
              </a:rPr>
              <a:t>Deltana</a:t>
            </a:r>
            <a:endParaRPr lang="es-ES_tradnl" sz="1600" dirty="0" smtClean="0">
              <a:latin typeface="Academy Engraved LET"/>
              <a:cs typeface="Academy Engraved LET"/>
            </a:endParaRPr>
          </a:p>
          <a:p>
            <a:r>
              <a:rPr lang="es-ES_tradnl" dirty="0" smtClean="0">
                <a:latin typeface="Academy Engraved LET"/>
                <a:cs typeface="Academy Engraved LET"/>
              </a:rPr>
              <a:t>Desarrollos Hidroeléctricos Mayores    </a:t>
            </a:r>
            <a:r>
              <a:rPr lang="es-ES_tradnl" sz="1600" dirty="0" smtClean="0">
                <a:latin typeface="Academy Engraved LET"/>
                <a:cs typeface="Academy Engraved LET"/>
              </a:rPr>
              <a:t>Potencial Hidroeléctrico por aprovecharse</a:t>
            </a:r>
            <a:endParaRPr lang="es-ES_tradnl" sz="1600" dirty="0">
              <a:latin typeface="Academy Engraved LET"/>
              <a:cs typeface="Academy Engraved LET"/>
            </a:endParaRPr>
          </a:p>
        </p:txBody>
      </p:sp>
      <p:sp>
        <p:nvSpPr>
          <p:cNvPr id="12" name="TextBox 11"/>
          <p:cNvSpPr txBox="1"/>
          <p:nvPr/>
        </p:nvSpPr>
        <p:spPr>
          <a:xfrm>
            <a:off x="1511300" y="1726347"/>
            <a:ext cx="914400" cy="276999"/>
          </a:xfrm>
          <a:prstGeom prst="rect">
            <a:avLst/>
          </a:prstGeom>
          <a:noFill/>
        </p:spPr>
        <p:txBody>
          <a:bodyPr wrap="square" rtlCol="0">
            <a:spAutoFit/>
          </a:bodyPr>
          <a:lstStyle/>
          <a:p>
            <a:r>
              <a:rPr lang="es-ES_tradnl" sz="1200" dirty="0" smtClean="0">
                <a:solidFill>
                  <a:srgbClr val="FFFFFF"/>
                </a:solidFill>
              </a:rPr>
              <a:t>OPTIMIZAR</a:t>
            </a:r>
            <a:endParaRPr lang="es-ES_tradnl" sz="1200" dirty="0">
              <a:solidFill>
                <a:srgbClr val="FFFFFF"/>
              </a:solidFill>
            </a:endParaRPr>
          </a:p>
        </p:txBody>
      </p:sp>
      <p:sp>
        <p:nvSpPr>
          <p:cNvPr id="21" name="TextBox 20"/>
          <p:cNvSpPr txBox="1"/>
          <p:nvPr/>
        </p:nvSpPr>
        <p:spPr>
          <a:xfrm>
            <a:off x="6438900" y="1702495"/>
            <a:ext cx="914400" cy="276999"/>
          </a:xfrm>
          <a:prstGeom prst="rect">
            <a:avLst/>
          </a:prstGeom>
          <a:noFill/>
        </p:spPr>
        <p:txBody>
          <a:bodyPr wrap="square" rtlCol="0">
            <a:spAutoFit/>
          </a:bodyPr>
          <a:lstStyle/>
          <a:p>
            <a:r>
              <a:rPr lang="es-ES_tradnl" sz="1200" dirty="0" smtClean="0">
                <a:solidFill>
                  <a:srgbClr val="FFFFFF"/>
                </a:solidFill>
              </a:rPr>
              <a:t>OPTIMIZAR</a:t>
            </a:r>
            <a:endParaRPr lang="es-ES_tradnl" sz="1200" dirty="0">
              <a:solidFill>
                <a:srgbClr val="FFFFFF"/>
              </a:solidFill>
            </a:endParaRPr>
          </a:p>
        </p:txBody>
      </p:sp>
      <p:sp>
        <p:nvSpPr>
          <p:cNvPr id="24" name="TextBox 23"/>
          <p:cNvSpPr txBox="1"/>
          <p:nvPr/>
        </p:nvSpPr>
        <p:spPr>
          <a:xfrm>
            <a:off x="8115300" y="3898047"/>
            <a:ext cx="914400" cy="276999"/>
          </a:xfrm>
          <a:prstGeom prst="rect">
            <a:avLst/>
          </a:prstGeom>
          <a:noFill/>
        </p:spPr>
        <p:txBody>
          <a:bodyPr wrap="square" rtlCol="0">
            <a:spAutoFit/>
          </a:bodyPr>
          <a:lstStyle/>
          <a:p>
            <a:r>
              <a:rPr lang="es-ES_tradnl" sz="1200" dirty="0" smtClean="0">
                <a:solidFill>
                  <a:srgbClr val="FFFFFF"/>
                </a:solidFill>
              </a:rPr>
              <a:t>OPTIMIZAR</a:t>
            </a:r>
            <a:endParaRPr lang="es-ES_tradnl" sz="1200" dirty="0">
              <a:solidFill>
                <a:srgbClr val="FFFFFF"/>
              </a:solidFill>
            </a:endParaRPr>
          </a:p>
        </p:txBody>
      </p:sp>
      <p:sp>
        <p:nvSpPr>
          <p:cNvPr id="28" name="Left Arrow 27"/>
          <p:cNvSpPr/>
          <p:nvPr/>
        </p:nvSpPr>
        <p:spPr>
          <a:xfrm rot="1200000">
            <a:off x="2570127" y="4123335"/>
            <a:ext cx="4470400" cy="463550"/>
          </a:xfrm>
          <a:prstGeom prst="leftArrow">
            <a:avLst/>
          </a:prstGeom>
          <a:solidFill>
            <a:srgbClr val="F4AE0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9" name="TextBox 28"/>
          <p:cNvSpPr txBox="1"/>
          <p:nvPr/>
        </p:nvSpPr>
        <p:spPr>
          <a:xfrm rot="1200000">
            <a:off x="2832100" y="4167388"/>
            <a:ext cx="4000500" cy="338554"/>
          </a:xfrm>
          <a:prstGeom prst="rect">
            <a:avLst/>
          </a:prstGeom>
          <a:noFill/>
        </p:spPr>
        <p:txBody>
          <a:bodyPr wrap="square" rtlCol="0">
            <a:spAutoFit/>
          </a:bodyPr>
          <a:lstStyle/>
          <a:p>
            <a:pPr algn="ctr"/>
            <a:r>
              <a:rPr lang="es-ES_tradnl" sz="1600" b="1" dirty="0" smtClean="0">
                <a:solidFill>
                  <a:srgbClr val="FF0000"/>
                </a:solidFill>
              </a:rPr>
              <a:t> RED TRONCAL DE TRANSMISION</a:t>
            </a:r>
            <a:endParaRPr lang="es-ES_tradnl" sz="1600" b="1" dirty="0">
              <a:solidFill>
                <a:srgbClr val="FF0000"/>
              </a:solidFill>
            </a:endParaRPr>
          </a:p>
        </p:txBody>
      </p:sp>
    </p:spTree>
    <p:extLst>
      <p:ext uri="{BB962C8B-B14F-4D97-AF65-F5344CB8AC3E}">
        <p14:creationId xmlns:p14="http://schemas.microsoft.com/office/powerpoint/2010/main" val="31047004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65100"/>
            <a:ext cx="9144000" cy="6522382"/>
          </a:xfrm>
          <a:prstGeom prst="rect">
            <a:avLst/>
          </a:prstGeom>
          <a:solidFill>
            <a:schemeClr val="bg1"/>
          </a:solidFill>
          <a:ln>
            <a:solidFill>
              <a:srgbClr val="000000"/>
            </a:solidFill>
          </a:ln>
        </p:spPr>
      </p:pic>
      <p:pic>
        <p:nvPicPr>
          <p:cNvPr id="3" name="Picture 2"/>
          <p:cNvPicPr>
            <a:picLocks noChangeAspect="1"/>
          </p:cNvPicPr>
          <p:nvPr/>
        </p:nvPicPr>
        <p:blipFill>
          <a:blip r:embed="rId3"/>
          <a:stretch>
            <a:fillRect/>
          </a:stretch>
        </p:blipFill>
        <p:spPr>
          <a:xfrm>
            <a:off x="0" y="2248214"/>
            <a:ext cx="9144000" cy="3562968"/>
          </a:xfrm>
          <a:prstGeom prst="rect">
            <a:avLst/>
          </a:prstGeom>
        </p:spPr>
      </p:pic>
      <p:sp>
        <p:nvSpPr>
          <p:cNvPr id="4" name="Rectangle 3"/>
          <p:cNvSpPr/>
          <p:nvPr/>
        </p:nvSpPr>
        <p:spPr>
          <a:xfrm>
            <a:off x="0" y="5488016"/>
            <a:ext cx="5194300" cy="1199466"/>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5" name="Rectangle 4"/>
          <p:cNvSpPr/>
          <p:nvPr/>
        </p:nvSpPr>
        <p:spPr>
          <a:xfrm>
            <a:off x="0" y="400982"/>
            <a:ext cx="5334000" cy="615018"/>
          </a:xfrm>
          <a:prstGeom prst="rect">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6" name="TextBox 5"/>
          <p:cNvSpPr txBox="1"/>
          <p:nvPr/>
        </p:nvSpPr>
        <p:spPr>
          <a:xfrm>
            <a:off x="127000" y="344764"/>
            <a:ext cx="5067300" cy="523220"/>
          </a:xfrm>
          <a:prstGeom prst="rect">
            <a:avLst/>
          </a:prstGeom>
          <a:noFill/>
        </p:spPr>
        <p:txBody>
          <a:bodyPr wrap="square" rtlCol="0">
            <a:spAutoFit/>
          </a:bodyPr>
          <a:lstStyle/>
          <a:p>
            <a:pPr algn="ctr"/>
            <a:r>
              <a:rPr lang="es-ES_tradnl" sz="2800" dirty="0" smtClean="0">
                <a:solidFill>
                  <a:schemeClr val="bg1"/>
                </a:solidFill>
              </a:rPr>
              <a:t>PALIATIVOS &amp; SOLUCIONES</a:t>
            </a:r>
            <a:endParaRPr lang="es-ES_tradnl" sz="2800" dirty="0">
              <a:solidFill>
                <a:schemeClr val="bg1"/>
              </a:solidFill>
            </a:endParaRPr>
          </a:p>
        </p:txBody>
      </p:sp>
      <p:sp>
        <p:nvSpPr>
          <p:cNvPr id="9" name="TextBox 8"/>
          <p:cNvSpPr txBox="1"/>
          <p:nvPr/>
        </p:nvSpPr>
        <p:spPr>
          <a:xfrm>
            <a:off x="127000" y="5610264"/>
            <a:ext cx="4457700" cy="1077218"/>
          </a:xfrm>
          <a:prstGeom prst="rect">
            <a:avLst/>
          </a:prstGeom>
          <a:solidFill>
            <a:schemeClr val="bg1"/>
          </a:solidFill>
        </p:spPr>
        <p:txBody>
          <a:bodyPr wrap="square" rtlCol="0">
            <a:spAutoFit/>
          </a:bodyPr>
          <a:lstStyle/>
          <a:p>
            <a:r>
              <a:rPr lang="es-ES_tradnl" sz="1600" dirty="0" smtClean="0">
                <a:latin typeface="Academy Engraved LET"/>
                <a:cs typeface="Academy Engraved LET"/>
              </a:rPr>
              <a:t>Limitada disponibilidad de gas (Golfo de V.)</a:t>
            </a:r>
          </a:p>
          <a:p>
            <a:r>
              <a:rPr lang="es-ES_tradnl" sz="1600" dirty="0" smtClean="0">
                <a:latin typeface="Academy Engraved LET"/>
                <a:cs typeface="Academy Engraved LET"/>
              </a:rPr>
              <a:t>Potencial Hidroeléctrico menor (Desaprovechado)</a:t>
            </a:r>
          </a:p>
          <a:p>
            <a:r>
              <a:rPr lang="es-ES_tradnl" sz="1600" dirty="0" smtClean="0">
                <a:latin typeface="Academy Engraved LET"/>
                <a:cs typeface="Academy Engraved LET"/>
              </a:rPr>
              <a:t>Dependencia mayor en hidrocarburos líquidos</a:t>
            </a:r>
          </a:p>
          <a:p>
            <a:r>
              <a:rPr lang="es-ES_tradnl" sz="1600" dirty="0" smtClean="0">
                <a:latin typeface="Academy Engraved LET"/>
                <a:cs typeface="Academy Engraved LET"/>
              </a:rPr>
              <a:t>Aprovechamiento limitado de interconexiones,</a:t>
            </a:r>
            <a:endParaRPr lang="es-ES_tradnl" sz="1600" dirty="0">
              <a:latin typeface="Academy Engraved LET"/>
              <a:cs typeface="Academy Engraved LET"/>
            </a:endParaRPr>
          </a:p>
        </p:txBody>
      </p:sp>
      <p:sp>
        <p:nvSpPr>
          <p:cNvPr id="7" name="TextBox 6"/>
          <p:cNvSpPr txBox="1"/>
          <p:nvPr/>
        </p:nvSpPr>
        <p:spPr>
          <a:xfrm>
            <a:off x="4584700" y="5610264"/>
            <a:ext cx="4178300" cy="1077218"/>
          </a:xfrm>
          <a:prstGeom prst="rect">
            <a:avLst/>
          </a:prstGeom>
          <a:noFill/>
        </p:spPr>
        <p:txBody>
          <a:bodyPr wrap="square" rtlCol="0">
            <a:spAutoFit/>
          </a:bodyPr>
          <a:lstStyle/>
          <a:p>
            <a:r>
              <a:rPr lang="es-ES_tradnl" sz="1600" dirty="0" smtClean="0">
                <a:latin typeface="Academy Engraved LET"/>
                <a:cs typeface="Academy Engraved LET"/>
              </a:rPr>
              <a:t>Mayor disponibilidad de gas asociado</a:t>
            </a:r>
          </a:p>
          <a:p>
            <a:r>
              <a:rPr lang="es-ES_tradnl" sz="1600" dirty="0" smtClean="0">
                <a:latin typeface="Academy Engraved LET"/>
                <a:cs typeface="Academy Engraved LET"/>
              </a:rPr>
              <a:t>Gas Costa Afuera  NE y Plataforma </a:t>
            </a:r>
            <a:r>
              <a:rPr lang="es-ES_tradnl" sz="1600" dirty="0" err="1" smtClean="0">
                <a:latin typeface="Academy Engraved LET"/>
                <a:cs typeface="Academy Engraved LET"/>
              </a:rPr>
              <a:t>Deltana</a:t>
            </a:r>
            <a:endParaRPr lang="es-ES_tradnl" sz="1600" dirty="0" smtClean="0">
              <a:latin typeface="Academy Engraved LET"/>
              <a:cs typeface="Academy Engraved LET"/>
            </a:endParaRPr>
          </a:p>
          <a:p>
            <a:r>
              <a:rPr lang="es-ES_tradnl" sz="1600" dirty="0" smtClean="0">
                <a:latin typeface="Academy Engraved LET"/>
                <a:cs typeface="Academy Engraved LET"/>
              </a:rPr>
              <a:t>Desarrollos Hidroeléctricos Mayores    Potencial </a:t>
            </a:r>
            <a:r>
              <a:rPr lang="es-ES_tradnl" sz="1600" dirty="0" err="1" smtClean="0">
                <a:latin typeface="Academy Engraved LET"/>
                <a:cs typeface="Academy Engraved LET"/>
              </a:rPr>
              <a:t>Hidroeléctrido</a:t>
            </a:r>
            <a:r>
              <a:rPr lang="es-ES_tradnl" sz="1600" dirty="0" smtClean="0">
                <a:latin typeface="Academy Engraved LET"/>
                <a:cs typeface="Academy Engraved LET"/>
              </a:rPr>
              <a:t> por aprovecharse</a:t>
            </a:r>
            <a:endParaRPr lang="es-ES_tradnl" sz="1600" dirty="0">
              <a:latin typeface="Academy Engraved LET"/>
              <a:cs typeface="Academy Engraved LET"/>
            </a:endParaRPr>
          </a:p>
        </p:txBody>
      </p:sp>
      <p:sp>
        <p:nvSpPr>
          <p:cNvPr id="10" name="Left Arrow 9"/>
          <p:cNvSpPr/>
          <p:nvPr/>
        </p:nvSpPr>
        <p:spPr>
          <a:xfrm>
            <a:off x="3289300" y="1802199"/>
            <a:ext cx="914400" cy="342900"/>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1" name="TextBox 10"/>
          <p:cNvSpPr txBox="1"/>
          <p:nvPr/>
        </p:nvSpPr>
        <p:spPr>
          <a:xfrm>
            <a:off x="3302000" y="1802199"/>
            <a:ext cx="1104900" cy="276999"/>
          </a:xfrm>
          <a:prstGeom prst="rect">
            <a:avLst/>
          </a:prstGeom>
          <a:noFill/>
        </p:spPr>
        <p:txBody>
          <a:bodyPr wrap="square" rtlCol="0">
            <a:spAutoFit/>
          </a:bodyPr>
          <a:lstStyle/>
          <a:p>
            <a:r>
              <a:rPr lang="es-ES_tradnl" sz="1200" dirty="0" smtClean="0">
                <a:solidFill>
                  <a:srgbClr val="FFFFFF"/>
                </a:solidFill>
              </a:rPr>
              <a:t>OPTIMIZAR</a:t>
            </a:r>
            <a:endParaRPr lang="es-ES_tradnl" sz="1200" dirty="0">
              <a:solidFill>
                <a:srgbClr val="FFFFFF"/>
              </a:solidFill>
            </a:endParaRPr>
          </a:p>
        </p:txBody>
      </p:sp>
      <p:sp>
        <p:nvSpPr>
          <p:cNvPr id="12" name="TextBox 11"/>
          <p:cNvSpPr txBox="1"/>
          <p:nvPr/>
        </p:nvSpPr>
        <p:spPr>
          <a:xfrm>
            <a:off x="1511300" y="1726347"/>
            <a:ext cx="914400" cy="276999"/>
          </a:xfrm>
          <a:prstGeom prst="rect">
            <a:avLst/>
          </a:prstGeom>
          <a:noFill/>
        </p:spPr>
        <p:txBody>
          <a:bodyPr wrap="square" rtlCol="0">
            <a:spAutoFit/>
          </a:bodyPr>
          <a:lstStyle/>
          <a:p>
            <a:r>
              <a:rPr lang="es-ES_tradnl" sz="1200" dirty="0" smtClean="0">
                <a:solidFill>
                  <a:srgbClr val="FFFFFF"/>
                </a:solidFill>
              </a:rPr>
              <a:t>OPTIMIZAR</a:t>
            </a:r>
            <a:endParaRPr lang="es-ES_tradnl" sz="1200" dirty="0">
              <a:solidFill>
                <a:srgbClr val="FFFFFF"/>
              </a:solidFill>
            </a:endParaRPr>
          </a:p>
        </p:txBody>
      </p:sp>
      <p:sp>
        <p:nvSpPr>
          <p:cNvPr id="14" name="Left Arrow 13"/>
          <p:cNvSpPr/>
          <p:nvPr/>
        </p:nvSpPr>
        <p:spPr>
          <a:xfrm flipH="1">
            <a:off x="1600200" y="1720850"/>
            <a:ext cx="914400" cy="342900"/>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5" name="TextBox 14"/>
          <p:cNvSpPr txBox="1"/>
          <p:nvPr/>
        </p:nvSpPr>
        <p:spPr>
          <a:xfrm>
            <a:off x="1511300" y="1720850"/>
            <a:ext cx="1003300" cy="461665"/>
          </a:xfrm>
          <a:prstGeom prst="rect">
            <a:avLst/>
          </a:prstGeom>
          <a:noFill/>
        </p:spPr>
        <p:txBody>
          <a:bodyPr wrap="square" rtlCol="0">
            <a:spAutoFit/>
          </a:bodyPr>
          <a:lstStyle/>
          <a:p>
            <a:r>
              <a:rPr lang="es-ES_tradnl" sz="1200" dirty="0" smtClean="0">
                <a:solidFill>
                  <a:srgbClr val="FFFFFF"/>
                </a:solidFill>
              </a:rPr>
              <a:t>ACELERARAR</a:t>
            </a:r>
            <a:endParaRPr lang="es-ES_tradnl" sz="1200" dirty="0">
              <a:solidFill>
                <a:srgbClr val="FFFFFF"/>
              </a:solidFill>
            </a:endParaRPr>
          </a:p>
        </p:txBody>
      </p:sp>
      <p:sp>
        <p:nvSpPr>
          <p:cNvPr id="16" name="Left Arrow 15"/>
          <p:cNvSpPr/>
          <p:nvPr/>
        </p:nvSpPr>
        <p:spPr>
          <a:xfrm>
            <a:off x="2514600" y="4834535"/>
            <a:ext cx="4470400" cy="463550"/>
          </a:xfrm>
          <a:prstGeom prst="leftArrow">
            <a:avLst/>
          </a:prstGeom>
          <a:solidFill>
            <a:srgbClr val="F4AE0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7" name="TextBox 16"/>
          <p:cNvSpPr txBox="1"/>
          <p:nvPr/>
        </p:nvSpPr>
        <p:spPr>
          <a:xfrm>
            <a:off x="2425700" y="4865889"/>
            <a:ext cx="4559300" cy="338554"/>
          </a:xfrm>
          <a:prstGeom prst="rect">
            <a:avLst/>
          </a:prstGeom>
          <a:noFill/>
        </p:spPr>
        <p:txBody>
          <a:bodyPr wrap="square" rtlCol="0">
            <a:spAutoFit/>
          </a:bodyPr>
          <a:lstStyle/>
          <a:p>
            <a:pPr algn="ctr"/>
            <a:r>
              <a:rPr lang="es-ES_tradnl" sz="1600" b="1" dirty="0" smtClean="0">
                <a:solidFill>
                  <a:srgbClr val="FF0000"/>
                </a:solidFill>
              </a:rPr>
              <a:t>AMPLIAR RED TRONCAL DE TRANSMISION</a:t>
            </a:r>
            <a:endParaRPr lang="es-ES_tradnl" sz="1600" b="1" dirty="0">
              <a:solidFill>
                <a:srgbClr val="FF0000"/>
              </a:solidFill>
            </a:endParaRPr>
          </a:p>
        </p:txBody>
      </p:sp>
      <p:sp>
        <p:nvSpPr>
          <p:cNvPr id="19" name="Left-Right Arrow 18"/>
          <p:cNvSpPr/>
          <p:nvPr/>
        </p:nvSpPr>
        <p:spPr>
          <a:xfrm>
            <a:off x="3746500" y="3987800"/>
            <a:ext cx="2336800" cy="878089"/>
          </a:xfrm>
          <a:prstGeom prst="leftRightArrow">
            <a:avLst/>
          </a:prstGeom>
          <a:solidFill>
            <a:schemeClr val="tx1">
              <a:lumMod val="65000"/>
              <a:lumOff val="3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0" name="TextBox 19"/>
          <p:cNvSpPr txBox="1"/>
          <p:nvPr/>
        </p:nvSpPr>
        <p:spPr>
          <a:xfrm>
            <a:off x="3759200" y="4169549"/>
            <a:ext cx="2247900" cy="738664"/>
          </a:xfrm>
          <a:prstGeom prst="rect">
            <a:avLst/>
          </a:prstGeom>
          <a:noFill/>
        </p:spPr>
        <p:txBody>
          <a:bodyPr wrap="square" rtlCol="0">
            <a:spAutoFit/>
          </a:bodyPr>
          <a:lstStyle/>
          <a:p>
            <a:pPr algn="ctr"/>
            <a:r>
              <a:rPr lang="es-ES_tradnl" sz="1400" dirty="0" smtClean="0">
                <a:solidFill>
                  <a:schemeClr val="accent6">
                    <a:lumMod val="20000"/>
                    <a:lumOff val="80000"/>
                  </a:schemeClr>
                </a:solidFill>
              </a:rPr>
              <a:t>EXTRAPESADOS AL MERCADO NACIONAL INTERNO</a:t>
            </a:r>
            <a:endParaRPr lang="es-ES_tradnl" sz="1400" dirty="0">
              <a:solidFill>
                <a:schemeClr val="accent6">
                  <a:lumMod val="20000"/>
                  <a:lumOff val="80000"/>
                </a:schemeClr>
              </a:solidFill>
            </a:endParaRPr>
          </a:p>
        </p:txBody>
      </p:sp>
      <p:sp>
        <p:nvSpPr>
          <p:cNvPr id="21" name="TextBox 20"/>
          <p:cNvSpPr txBox="1"/>
          <p:nvPr/>
        </p:nvSpPr>
        <p:spPr>
          <a:xfrm>
            <a:off x="6438900" y="1702495"/>
            <a:ext cx="914400" cy="276999"/>
          </a:xfrm>
          <a:prstGeom prst="rect">
            <a:avLst/>
          </a:prstGeom>
          <a:noFill/>
        </p:spPr>
        <p:txBody>
          <a:bodyPr wrap="square" rtlCol="0">
            <a:spAutoFit/>
          </a:bodyPr>
          <a:lstStyle/>
          <a:p>
            <a:r>
              <a:rPr lang="es-ES_tradnl" sz="1200" dirty="0" smtClean="0">
                <a:solidFill>
                  <a:srgbClr val="FFFFFF"/>
                </a:solidFill>
              </a:rPr>
              <a:t>OPTIMIZAR</a:t>
            </a:r>
            <a:endParaRPr lang="es-ES_tradnl" sz="1200" dirty="0">
              <a:solidFill>
                <a:srgbClr val="FFFFFF"/>
              </a:solidFill>
            </a:endParaRPr>
          </a:p>
        </p:txBody>
      </p:sp>
      <p:sp>
        <p:nvSpPr>
          <p:cNvPr id="22" name="Left Arrow 21"/>
          <p:cNvSpPr/>
          <p:nvPr/>
        </p:nvSpPr>
        <p:spPr>
          <a:xfrm flipH="1">
            <a:off x="6527800" y="1696998"/>
            <a:ext cx="914400" cy="342900"/>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3" name="TextBox 22"/>
          <p:cNvSpPr txBox="1"/>
          <p:nvPr/>
        </p:nvSpPr>
        <p:spPr>
          <a:xfrm>
            <a:off x="6438900" y="1702495"/>
            <a:ext cx="1003300" cy="276999"/>
          </a:xfrm>
          <a:prstGeom prst="rect">
            <a:avLst/>
          </a:prstGeom>
          <a:noFill/>
        </p:spPr>
        <p:txBody>
          <a:bodyPr wrap="square" rtlCol="0">
            <a:spAutoFit/>
          </a:bodyPr>
          <a:lstStyle/>
          <a:p>
            <a:r>
              <a:rPr lang="es-ES_tradnl" sz="1200" dirty="0" smtClean="0">
                <a:solidFill>
                  <a:srgbClr val="FFFFFF"/>
                </a:solidFill>
              </a:rPr>
              <a:t>ACELERAR</a:t>
            </a:r>
            <a:endParaRPr lang="es-ES_tradnl" sz="1200" dirty="0">
              <a:solidFill>
                <a:srgbClr val="FFFFFF"/>
              </a:solidFill>
            </a:endParaRPr>
          </a:p>
        </p:txBody>
      </p:sp>
      <p:sp>
        <p:nvSpPr>
          <p:cNvPr id="24" name="TextBox 23"/>
          <p:cNvSpPr txBox="1"/>
          <p:nvPr/>
        </p:nvSpPr>
        <p:spPr>
          <a:xfrm>
            <a:off x="8115300" y="3898047"/>
            <a:ext cx="914400" cy="276999"/>
          </a:xfrm>
          <a:prstGeom prst="rect">
            <a:avLst/>
          </a:prstGeom>
          <a:noFill/>
        </p:spPr>
        <p:txBody>
          <a:bodyPr wrap="square" rtlCol="0">
            <a:spAutoFit/>
          </a:bodyPr>
          <a:lstStyle/>
          <a:p>
            <a:r>
              <a:rPr lang="es-ES_tradnl" sz="1200" dirty="0" smtClean="0">
                <a:solidFill>
                  <a:srgbClr val="FFFFFF"/>
                </a:solidFill>
              </a:rPr>
              <a:t>OPTIMIZAR</a:t>
            </a:r>
            <a:endParaRPr lang="es-ES_tradnl" sz="1200" dirty="0">
              <a:solidFill>
                <a:srgbClr val="FFFFFF"/>
              </a:solidFill>
            </a:endParaRPr>
          </a:p>
        </p:txBody>
      </p:sp>
      <p:sp>
        <p:nvSpPr>
          <p:cNvPr id="25" name="Left Arrow 24"/>
          <p:cNvSpPr/>
          <p:nvPr/>
        </p:nvSpPr>
        <p:spPr>
          <a:xfrm flipH="1">
            <a:off x="8204200" y="3892550"/>
            <a:ext cx="914400" cy="342900"/>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6" name="TextBox 25"/>
          <p:cNvSpPr txBox="1"/>
          <p:nvPr/>
        </p:nvSpPr>
        <p:spPr>
          <a:xfrm>
            <a:off x="8115300" y="3892550"/>
            <a:ext cx="1003300" cy="276999"/>
          </a:xfrm>
          <a:prstGeom prst="rect">
            <a:avLst/>
          </a:prstGeom>
          <a:noFill/>
        </p:spPr>
        <p:txBody>
          <a:bodyPr wrap="square" rtlCol="0">
            <a:spAutoFit/>
          </a:bodyPr>
          <a:lstStyle/>
          <a:p>
            <a:r>
              <a:rPr lang="es-ES_tradnl" sz="1200" dirty="0" smtClean="0">
                <a:solidFill>
                  <a:srgbClr val="FFFFFF"/>
                </a:solidFill>
              </a:rPr>
              <a:t>ACELERAR</a:t>
            </a:r>
            <a:endParaRPr lang="es-ES_tradnl" sz="1200" dirty="0">
              <a:solidFill>
                <a:srgbClr val="FFFFFF"/>
              </a:solidFill>
            </a:endParaRPr>
          </a:p>
        </p:txBody>
      </p:sp>
      <p:sp>
        <p:nvSpPr>
          <p:cNvPr id="8" name="Rectangle 7"/>
          <p:cNvSpPr/>
          <p:nvPr/>
        </p:nvSpPr>
        <p:spPr>
          <a:xfrm>
            <a:off x="0" y="0"/>
            <a:ext cx="9144000" cy="6687482"/>
          </a:xfrm>
          <a:prstGeom prst="rect">
            <a:avLst/>
          </a:prstGeom>
          <a:solidFill>
            <a:srgbClr val="FF0000">
              <a:alpha val="22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Tree>
    <p:extLst>
      <p:ext uri="{BB962C8B-B14F-4D97-AF65-F5344CB8AC3E}">
        <p14:creationId xmlns:p14="http://schemas.microsoft.com/office/powerpoint/2010/main" val="23816912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93700" y="406400"/>
            <a:ext cx="8356600" cy="6045200"/>
          </a:xfrm>
          <a:prstGeom prst="rect">
            <a:avLst/>
          </a:prstGeom>
        </p:spPr>
      </p:pic>
      <p:pic>
        <p:nvPicPr>
          <p:cNvPr id="3" name="Picture 2"/>
          <p:cNvPicPr>
            <a:picLocks noChangeAspect="1"/>
          </p:cNvPicPr>
          <p:nvPr/>
        </p:nvPicPr>
        <p:blipFill>
          <a:blip r:embed="rId3"/>
          <a:stretch>
            <a:fillRect/>
          </a:stretch>
        </p:blipFill>
        <p:spPr>
          <a:xfrm>
            <a:off x="1564817" y="843396"/>
            <a:ext cx="422190" cy="360621"/>
          </a:xfrm>
          <a:prstGeom prst="rect">
            <a:avLst/>
          </a:prstGeom>
        </p:spPr>
      </p:pic>
      <p:pic>
        <p:nvPicPr>
          <p:cNvPr id="5" name="Picture 4"/>
          <p:cNvPicPr>
            <a:picLocks noChangeAspect="1"/>
          </p:cNvPicPr>
          <p:nvPr/>
        </p:nvPicPr>
        <p:blipFill>
          <a:blip r:embed="rId3"/>
          <a:stretch>
            <a:fillRect/>
          </a:stretch>
        </p:blipFill>
        <p:spPr>
          <a:xfrm>
            <a:off x="1528794" y="1335208"/>
            <a:ext cx="422190" cy="360621"/>
          </a:xfrm>
          <a:prstGeom prst="rect">
            <a:avLst/>
          </a:prstGeom>
        </p:spPr>
      </p:pic>
    </p:spTree>
    <p:extLst>
      <p:ext uri="{BB962C8B-B14F-4D97-AF65-F5344CB8AC3E}">
        <p14:creationId xmlns:p14="http://schemas.microsoft.com/office/powerpoint/2010/main" val="4290665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
            <a:ext cx="6152491" cy="4450738"/>
          </a:xfrm>
          <a:prstGeom prst="rect">
            <a:avLst/>
          </a:prstGeom>
        </p:spPr>
      </p:pic>
      <p:sp>
        <p:nvSpPr>
          <p:cNvPr id="5" name="TextBox 4"/>
          <p:cNvSpPr txBox="1"/>
          <p:nvPr/>
        </p:nvSpPr>
        <p:spPr>
          <a:xfrm>
            <a:off x="6289785" y="200386"/>
            <a:ext cx="2642911" cy="2062103"/>
          </a:xfrm>
          <a:prstGeom prst="rect">
            <a:avLst/>
          </a:prstGeom>
          <a:noFill/>
        </p:spPr>
        <p:txBody>
          <a:bodyPr wrap="square" rtlCol="0">
            <a:spAutoFit/>
          </a:bodyPr>
          <a:lstStyle/>
          <a:p>
            <a:pPr algn="just"/>
            <a:r>
              <a:rPr lang="es-ES_tradnl" sz="1600" noProof="1" smtClean="0"/>
              <a:t>Inicialmente los nuevos yaci- mientos de hidrocarbursos muy frecuentemente poseen abundante energía, no sólo por su contenido termo- químico, sino por la muy alta presión de los fluidos que contienen.</a:t>
            </a:r>
            <a:endParaRPr lang="es-ES_tradnl" sz="1600" noProof="1"/>
          </a:p>
        </p:txBody>
      </p:sp>
      <p:sp>
        <p:nvSpPr>
          <p:cNvPr id="6" name="TextBox 5"/>
          <p:cNvSpPr txBox="1"/>
          <p:nvPr/>
        </p:nvSpPr>
        <p:spPr>
          <a:xfrm>
            <a:off x="4513543" y="2419713"/>
            <a:ext cx="4419153" cy="338554"/>
          </a:xfrm>
          <a:prstGeom prst="rect">
            <a:avLst/>
          </a:prstGeom>
          <a:noFill/>
        </p:spPr>
        <p:txBody>
          <a:bodyPr wrap="square" rtlCol="0">
            <a:spAutoFit/>
          </a:bodyPr>
          <a:lstStyle/>
          <a:p>
            <a:endParaRPr lang="es-ES_tradnl" sz="1600" dirty="0"/>
          </a:p>
        </p:txBody>
      </p:sp>
      <p:sp>
        <p:nvSpPr>
          <p:cNvPr id="7" name="TextBox 6"/>
          <p:cNvSpPr txBox="1"/>
          <p:nvPr/>
        </p:nvSpPr>
        <p:spPr>
          <a:xfrm>
            <a:off x="4513543" y="2279650"/>
            <a:ext cx="4419153" cy="1815882"/>
          </a:xfrm>
          <a:prstGeom prst="rect">
            <a:avLst/>
          </a:prstGeom>
          <a:noFill/>
        </p:spPr>
        <p:txBody>
          <a:bodyPr wrap="square" rtlCol="0">
            <a:spAutoFit/>
          </a:bodyPr>
          <a:lstStyle/>
          <a:p>
            <a:pPr algn="just"/>
            <a:r>
              <a:rPr lang="es-ES_tradnl" sz="1600" noProof="1" smtClean="0"/>
              <a:t>En muchos yacimientos venezolanos la abundancia de gas asociado era notable, cuando en el país no existía una demanda importante capaz de aprove- charlo. En consecuencia se determinó que los po- zos con una alta relación gas/petróleo permanecie- ran cerrados. No obstante grandes cantidades de gas se descargaban en la atmósfera.</a:t>
            </a:r>
            <a:endParaRPr lang="es-ES_tradnl" sz="1600" noProof="1"/>
          </a:p>
        </p:txBody>
      </p:sp>
      <p:sp>
        <p:nvSpPr>
          <p:cNvPr id="8" name="TextBox 7"/>
          <p:cNvSpPr txBox="1"/>
          <p:nvPr/>
        </p:nvSpPr>
        <p:spPr>
          <a:xfrm>
            <a:off x="471948" y="4281462"/>
            <a:ext cx="8460748" cy="2062103"/>
          </a:xfrm>
          <a:prstGeom prst="rect">
            <a:avLst/>
          </a:prstGeom>
          <a:noFill/>
        </p:spPr>
        <p:txBody>
          <a:bodyPr wrap="square" rtlCol="0">
            <a:spAutoFit/>
          </a:bodyPr>
          <a:lstStyle/>
          <a:p>
            <a:pPr algn="just"/>
            <a:r>
              <a:rPr lang="es-ES_tradnl" sz="1600" noProof="1" smtClean="0"/>
              <a:t>Para todo efecto práctico el gas natural asociado, a pesar de su alto valor energético no tenía valor monetario alguno, en consecuencia el costo de reinyectarlo a los yacimientos en los que pudiera in- crementar la producción diaria de crudo, sería fundamentalmente el costo de instalar, mantener y operar las plantas de compresión de gas que se instalaran y el beneficio que se obtendría sería en base al valor comercial de los hidrocarburos que se extrajeran adicionalmente como producto de la inyección. Dado el alto rendimiento de estas operaciones, la compresión e inyección de gas a los ya-cimientos adquirió carácter prioritario y los registros estadísticos muestran que aproximadamente la mitad del gas natural extraído se ha venido inyectando regularmente.</a:t>
            </a:r>
            <a:endParaRPr lang="es-ES_tradnl" sz="1600" noProof="1"/>
          </a:p>
        </p:txBody>
      </p:sp>
      <p:cxnSp>
        <p:nvCxnSpPr>
          <p:cNvPr id="9" name="Straight Arrow Connector 8"/>
          <p:cNvCxnSpPr/>
          <p:nvPr/>
        </p:nvCxnSpPr>
        <p:spPr>
          <a:xfrm flipV="1">
            <a:off x="1844889" y="360383"/>
            <a:ext cx="0" cy="1411857"/>
          </a:xfrm>
          <a:prstGeom prst="straightConnector1">
            <a:avLst/>
          </a:prstGeom>
          <a:ln w="3810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pic>
        <p:nvPicPr>
          <p:cNvPr id="10" name="Picture 9"/>
          <p:cNvPicPr>
            <a:picLocks noChangeAspect="1"/>
          </p:cNvPicPr>
          <p:nvPr/>
        </p:nvPicPr>
        <p:blipFill>
          <a:blip r:embed="rId3"/>
          <a:stretch>
            <a:fillRect/>
          </a:stretch>
        </p:blipFill>
        <p:spPr>
          <a:xfrm>
            <a:off x="799694" y="251764"/>
            <a:ext cx="422190" cy="360621"/>
          </a:xfrm>
          <a:prstGeom prst="rect">
            <a:avLst/>
          </a:prstGeom>
        </p:spPr>
      </p:pic>
      <p:pic>
        <p:nvPicPr>
          <p:cNvPr id="11" name="Picture 10"/>
          <p:cNvPicPr>
            <a:picLocks noChangeAspect="1"/>
          </p:cNvPicPr>
          <p:nvPr/>
        </p:nvPicPr>
        <p:blipFill>
          <a:blip r:embed="rId3"/>
          <a:stretch>
            <a:fillRect/>
          </a:stretch>
        </p:blipFill>
        <p:spPr>
          <a:xfrm>
            <a:off x="763671" y="743576"/>
            <a:ext cx="422190" cy="360621"/>
          </a:xfrm>
          <a:prstGeom prst="rect">
            <a:avLst/>
          </a:prstGeom>
        </p:spPr>
      </p:pic>
    </p:spTree>
    <p:extLst>
      <p:ext uri="{BB962C8B-B14F-4D97-AF65-F5344CB8AC3E}">
        <p14:creationId xmlns:p14="http://schemas.microsoft.com/office/powerpoint/2010/main" val="27688649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
            <a:ext cx="6152491" cy="4450738"/>
          </a:xfrm>
          <a:prstGeom prst="rect">
            <a:avLst/>
          </a:prstGeom>
        </p:spPr>
      </p:pic>
      <p:sp>
        <p:nvSpPr>
          <p:cNvPr id="5" name="TextBox 4"/>
          <p:cNvSpPr txBox="1"/>
          <p:nvPr/>
        </p:nvSpPr>
        <p:spPr>
          <a:xfrm>
            <a:off x="6152491" y="200386"/>
            <a:ext cx="2642911" cy="2062103"/>
          </a:xfrm>
          <a:prstGeom prst="rect">
            <a:avLst/>
          </a:prstGeom>
          <a:noFill/>
        </p:spPr>
        <p:txBody>
          <a:bodyPr wrap="square" rtlCol="0">
            <a:spAutoFit/>
          </a:bodyPr>
          <a:lstStyle/>
          <a:p>
            <a:pPr algn="just"/>
            <a:r>
              <a:rPr lang="es-ES_tradnl" sz="1600" noProof="1" smtClean="0"/>
              <a:t>Como creció la población y aumentó la actividad eco- nómica en el país, aumentó el consumo de gas natural, agotándose su disponibilidad, por lo que se deben usar combustibles exportables pa- ra cubrir el déficit.</a:t>
            </a:r>
            <a:endParaRPr lang="es-ES_tradnl" sz="1600" noProof="1"/>
          </a:p>
        </p:txBody>
      </p:sp>
      <p:sp>
        <p:nvSpPr>
          <p:cNvPr id="6" name="TextBox 5"/>
          <p:cNvSpPr txBox="1"/>
          <p:nvPr/>
        </p:nvSpPr>
        <p:spPr>
          <a:xfrm>
            <a:off x="4513543" y="2419713"/>
            <a:ext cx="4419153" cy="338554"/>
          </a:xfrm>
          <a:prstGeom prst="rect">
            <a:avLst/>
          </a:prstGeom>
          <a:noFill/>
        </p:spPr>
        <p:txBody>
          <a:bodyPr wrap="square" rtlCol="0">
            <a:spAutoFit/>
          </a:bodyPr>
          <a:lstStyle/>
          <a:p>
            <a:endParaRPr lang="es-ES_tradnl" sz="1600" dirty="0"/>
          </a:p>
        </p:txBody>
      </p:sp>
      <p:sp>
        <p:nvSpPr>
          <p:cNvPr id="7" name="TextBox 6"/>
          <p:cNvSpPr txBox="1"/>
          <p:nvPr/>
        </p:nvSpPr>
        <p:spPr>
          <a:xfrm>
            <a:off x="4513543" y="2279650"/>
            <a:ext cx="4419153" cy="1815882"/>
          </a:xfrm>
          <a:prstGeom prst="rect">
            <a:avLst/>
          </a:prstGeom>
          <a:noFill/>
        </p:spPr>
        <p:txBody>
          <a:bodyPr wrap="square" rtlCol="0">
            <a:spAutoFit/>
          </a:bodyPr>
          <a:lstStyle/>
          <a:p>
            <a:pPr algn="just"/>
            <a:r>
              <a:rPr lang="es-ES_tradnl" sz="1600" noProof="1" smtClean="0"/>
              <a:t>Nótese que ahora el valor del gas que se inyecta, e-quivale al costo de oportunidad en el que se debe incurrir, al dejar de exportar los combustibles líqui- dos que ahora se consumen y </a:t>
            </a:r>
            <a:r>
              <a:rPr lang="en-US" sz="1600" noProof="1" smtClean="0"/>
              <a:t>–</a:t>
            </a:r>
            <a:r>
              <a:rPr lang="es-ES_tradnl" sz="1600" noProof="1" smtClean="0"/>
              <a:t> en consecuencia </a:t>
            </a:r>
            <a:r>
              <a:rPr lang="en-US" sz="1600" noProof="1" smtClean="0"/>
              <a:t>–</a:t>
            </a:r>
            <a:r>
              <a:rPr lang="es-ES_tradnl" sz="1600" noProof="1" smtClean="0"/>
              <a:t> las actividades de inyección deben ser reevaluadas.</a:t>
            </a:r>
          </a:p>
          <a:p>
            <a:pPr algn="just"/>
            <a:r>
              <a:rPr lang="es-ES_tradnl" sz="1600" noProof="1" smtClean="0"/>
              <a:t>Además de un balance financiero, debería eje- cutarse un balance energético.</a:t>
            </a:r>
            <a:endParaRPr lang="es-ES_tradnl" sz="1600" noProof="1"/>
          </a:p>
        </p:txBody>
      </p:sp>
      <p:sp>
        <p:nvSpPr>
          <p:cNvPr id="8" name="TextBox 7"/>
          <p:cNvSpPr txBox="1"/>
          <p:nvPr/>
        </p:nvSpPr>
        <p:spPr>
          <a:xfrm>
            <a:off x="471948" y="4281462"/>
            <a:ext cx="8460748" cy="1815882"/>
          </a:xfrm>
          <a:prstGeom prst="rect">
            <a:avLst/>
          </a:prstGeom>
          <a:noFill/>
        </p:spPr>
        <p:txBody>
          <a:bodyPr wrap="square" rtlCol="0">
            <a:spAutoFit/>
          </a:bodyPr>
          <a:lstStyle/>
          <a:p>
            <a:pPr algn="just"/>
            <a:r>
              <a:rPr lang="es-ES_tradnl" sz="1600" noProof="1" smtClean="0"/>
              <a:t>El gas que se inyecta tiene un valor energético termoquímico según sus propiedades naturales, al que debe agregarse la energía mecánica (trabajo) que se consume para aumentar su presión. Al in- yectarlo su efecto se traduce en la extracción de fluidos líquidos y gas asociado que a su vez tienen un valor energético termoquímico. El nuevo gas extraído probablemente tenga car</a:t>
            </a:r>
            <a:r>
              <a:rPr lang="en-US" sz="1600" noProof="1" smtClean="0"/>
              <a:t>á</a:t>
            </a:r>
            <a:r>
              <a:rPr lang="es-ES_tradnl" sz="1600" noProof="1" smtClean="0"/>
              <a:t>cterísticas equi-valentes al gas inyectado, mientras los líquidos deberán ser sometidos a un proceso de refinación, para luego ser utilizados como combustibles en lugar del gas natural que no está disponible para o- tros usos diferentes a la reinyección. </a:t>
            </a:r>
            <a:endParaRPr lang="es-ES_tradnl" sz="1600" noProof="1"/>
          </a:p>
        </p:txBody>
      </p:sp>
      <p:cxnSp>
        <p:nvCxnSpPr>
          <p:cNvPr id="9" name="Straight Arrow Connector 8"/>
          <p:cNvCxnSpPr/>
          <p:nvPr/>
        </p:nvCxnSpPr>
        <p:spPr>
          <a:xfrm flipV="1">
            <a:off x="1862051" y="264890"/>
            <a:ext cx="0" cy="1930622"/>
          </a:xfrm>
          <a:prstGeom prst="straightConnector1">
            <a:avLst/>
          </a:prstGeom>
          <a:ln w="3810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pic>
        <p:nvPicPr>
          <p:cNvPr id="10" name="Picture 9"/>
          <p:cNvPicPr>
            <a:picLocks noChangeAspect="1"/>
          </p:cNvPicPr>
          <p:nvPr/>
        </p:nvPicPr>
        <p:blipFill>
          <a:blip r:embed="rId3"/>
          <a:stretch>
            <a:fillRect/>
          </a:stretch>
        </p:blipFill>
        <p:spPr>
          <a:xfrm>
            <a:off x="911245" y="264890"/>
            <a:ext cx="422190" cy="360621"/>
          </a:xfrm>
          <a:prstGeom prst="rect">
            <a:avLst/>
          </a:prstGeom>
        </p:spPr>
      </p:pic>
      <p:pic>
        <p:nvPicPr>
          <p:cNvPr id="11" name="Picture 10"/>
          <p:cNvPicPr>
            <a:picLocks noChangeAspect="1"/>
          </p:cNvPicPr>
          <p:nvPr/>
        </p:nvPicPr>
        <p:blipFill>
          <a:blip r:embed="rId3"/>
          <a:stretch>
            <a:fillRect/>
          </a:stretch>
        </p:blipFill>
        <p:spPr>
          <a:xfrm>
            <a:off x="780833" y="625511"/>
            <a:ext cx="422190" cy="360621"/>
          </a:xfrm>
          <a:prstGeom prst="rect">
            <a:avLst/>
          </a:prstGeom>
        </p:spPr>
      </p:pic>
    </p:spTree>
    <p:extLst>
      <p:ext uri="{BB962C8B-B14F-4D97-AF65-F5344CB8AC3E}">
        <p14:creationId xmlns:p14="http://schemas.microsoft.com/office/powerpoint/2010/main" val="23839366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806603" y="2407262"/>
            <a:ext cx="6152491" cy="4450738"/>
          </a:xfrm>
          <a:prstGeom prst="rect">
            <a:avLst/>
          </a:prstGeom>
        </p:spPr>
      </p:pic>
      <p:pic>
        <p:nvPicPr>
          <p:cNvPr id="4" name="Picture 3"/>
          <p:cNvPicPr>
            <a:picLocks noChangeAspect="1"/>
          </p:cNvPicPr>
          <p:nvPr/>
        </p:nvPicPr>
        <p:blipFill>
          <a:blip r:embed="rId3"/>
          <a:stretch>
            <a:fillRect/>
          </a:stretch>
        </p:blipFill>
        <p:spPr>
          <a:xfrm>
            <a:off x="5659008" y="861991"/>
            <a:ext cx="1485900" cy="1701800"/>
          </a:xfrm>
          <a:prstGeom prst="rect">
            <a:avLst/>
          </a:prstGeom>
        </p:spPr>
      </p:pic>
      <p:sp>
        <p:nvSpPr>
          <p:cNvPr id="5" name="Oval 4"/>
          <p:cNvSpPr/>
          <p:nvPr/>
        </p:nvSpPr>
        <p:spPr>
          <a:xfrm>
            <a:off x="6959094" y="1733270"/>
            <a:ext cx="514852" cy="471930"/>
          </a:xfrm>
          <a:prstGeom prst="ellipse">
            <a:avLst/>
          </a:prstGeom>
          <a:noFill/>
          <a:ln w="190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cxnSp>
        <p:nvCxnSpPr>
          <p:cNvPr id="6" name="Straight Arrow Connector 5"/>
          <p:cNvCxnSpPr/>
          <p:nvPr/>
        </p:nvCxnSpPr>
        <p:spPr>
          <a:xfrm flipV="1">
            <a:off x="2642911" y="1008406"/>
            <a:ext cx="0" cy="3015870"/>
          </a:xfrm>
          <a:prstGeom prst="straightConnector1">
            <a:avLst/>
          </a:prstGeom>
          <a:ln w="3810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2642911" y="1004308"/>
            <a:ext cx="1038286" cy="1"/>
          </a:xfrm>
          <a:prstGeom prst="straightConnector1">
            <a:avLst/>
          </a:prstGeom>
          <a:ln w="1905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V="1">
            <a:off x="2642911" y="637680"/>
            <a:ext cx="0" cy="448621"/>
          </a:xfrm>
          <a:prstGeom prst="straightConnector1">
            <a:avLst/>
          </a:prstGeom>
          <a:ln w="1905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5463965" y="1008407"/>
            <a:ext cx="0" cy="2004006"/>
          </a:xfrm>
          <a:prstGeom prst="straightConnector1">
            <a:avLst/>
          </a:prstGeom>
          <a:ln w="19050" cmpd="sng">
            <a:solidFill>
              <a:srgbClr val="E39813"/>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V="1">
            <a:off x="5294403" y="1312824"/>
            <a:ext cx="364605" cy="257416"/>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flipV="1">
            <a:off x="5294403" y="1312824"/>
            <a:ext cx="364605" cy="257416"/>
          </a:xfrm>
          <a:prstGeom prst="line">
            <a:avLst/>
          </a:prstGeom>
        </p:spPr>
        <p:style>
          <a:lnRef idx="2">
            <a:schemeClr val="accent1"/>
          </a:lnRef>
          <a:fillRef idx="0">
            <a:schemeClr val="accent1"/>
          </a:fillRef>
          <a:effectRef idx="1">
            <a:schemeClr val="accent1"/>
          </a:effectRef>
          <a:fontRef idx="minor">
            <a:schemeClr val="tx1"/>
          </a:fontRef>
        </p:style>
      </p:cxnSp>
      <p:sp>
        <p:nvSpPr>
          <p:cNvPr id="24" name="Magnetic Disk 23"/>
          <p:cNvSpPr/>
          <p:nvPr/>
        </p:nvSpPr>
        <p:spPr>
          <a:xfrm>
            <a:off x="3681197" y="861991"/>
            <a:ext cx="94390" cy="322124"/>
          </a:xfrm>
          <a:prstGeom prst="flowChartMagneticDisk">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5" name="Magnetic Disk 24"/>
          <p:cNvSpPr/>
          <p:nvPr/>
        </p:nvSpPr>
        <p:spPr>
          <a:xfrm>
            <a:off x="3833597" y="858563"/>
            <a:ext cx="94390" cy="322124"/>
          </a:xfrm>
          <a:prstGeom prst="flowChartMagneticDisk">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cxnSp>
        <p:nvCxnSpPr>
          <p:cNvPr id="27" name="Straight Arrow Connector 26"/>
          <p:cNvCxnSpPr/>
          <p:nvPr/>
        </p:nvCxnSpPr>
        <p:spPr>
          <a:xfrm>
            <a:off x="3927987" y="1002643"/>
            <a:ext cx="2342861" cy="5764"/>
          </a:xfrm>
          <a:prstGeom prst="straightConnector1">
            <a:avLst/>
          </a:prstGeom>
          <a:ln w="19050" cmpd="sng">
            <a:solidFill>
              <a:srgbClr val="3366FF"/>
            </a:solidFill>
            <a:prstDash val="dash"/>
            <a:tailEnd type="arrow"/>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2908918" y="1312824"/>
            <a:ext cx="2213867" cy="954107"/>
          </a:xfrm>
          <a:prstGeom prst="rect">
            <a:avLst/>
          </a:prstGeom>
          <a:noFill/>
        </p:spPr>
        <p:txBody>
          <a:bodyPr wrap="square" rtlCol="0">
            <a:spAutoFit/>
          </a:bodyPr>
          <a:lstStyle/>
          <a:p>
            <a:pPr algn="just"/>
            <a:r>
              <a:rPr lang="es-ES_tradnl" sz="1400" dirty="0" smtClean="0"/>
              <a:t>Por carencia de gas se usan combustibles exportables para </a:t>
            </a:r>
            <a:r>
              <a:rPr lang="en-US" sz="1400" dirty="0" smtClean="0"/>
              <a:t>l</a:t>
            </a:r>
            <a:r>
              <a:rPr lang="es-ES_tradnl" sz="1400" dirty="0" smtClean="0"/>
              <a:t>a industria y para la generación de electricidad.</a:t>
            </a:r>
            <a:endParaRPr lang="es-ES_tradnl" sz="1400" dirty="0"/>
          </a:p>
        </p:txBody>
      </p:sp>
      <p:sp>
        <p:nvSpPr>
          <p:cNvPr id="30" name="TextBox 29"/>
          <p:cNvSpPr txBox="1"/>
          <p:nvPr/>
        </p:nvSpPr>
        <p:spPr>
          <a:xfrm>
            <a:off x="3400263" y="566316"/>
            <a:ext cx="1055448" cy="253916"/>
          </a:xfrm>
          <a:prstGeom prst="rect">
            <a:avLst/>
          </a:prstGeom>
          <a:noFill/>
        </p:spPr>
        <p:txBody>
          <a:bodyPr wrap="square" rtlCol="0">
            <a:spAutoFit/>
          </a:bodyPr>
          <a:lstStyle/>
          <a:p>
            <a:r>
              <a:rPr lang="es-ES_tradnl" sz="1050" dirty="0" smtClean="0"/>
              <a:t>REFINACION</a:t>
            </a:r>
            <a:endParaRPr lang="es-ES_tradnl" sz="1050" dirty="0"/>
          </a:p>
        </p:txBody>
      </p:sp>
      <p:sp>
        <p:nvSpPr>
          <p:cNvPr id="31" name="TextBox 30"/>
          <p:cNvSpPr txBox="1"/>
          <p:nvPr/>
        </p:nvSpPr>
        <p:spPr>
          <a:xfrm>
            <a:off x="1587463" y="566316"/>
            <a:ext cx="1055448" cy="253916"/>
          </a:xfrm>
          <a:prstGeom prst="rect">
            <a:avLst/>
          </a:prstGeom>
          <a:noFill/>
        </p:spPr>
        <p:txBody>
          <a:bodyPr wrap="square" rtlCol="0">
            <a:spAutoFit/>
          </a:bodyPr>
          <a:lstStyle/>
          <a:p>
            <a:r>
              <a:rPr lang="es-ES_tradnl" sz="1050" dirty="0" smtClean="0"/>
              <a:t>EXPORTACION</a:t>
            </a:r>
            <a:endParaRPr lang="es-ES_tradnl" sz="1050" dirty="0"/>
          </a:p>
        </p:txBody>
      </p:sp>
      <p:pic>
        <p:nvPicPr>
          <p:cNvPr id="32" name="Picture 31"/>
          <p:cNvPicPr>
            <a:picLocks noChangeAspect="1"/>
          </p:cNvPicPr>
          <p:nvPr/>
        </p:nvPicPr>
        <p:blipFill>
          <a:blip r:embed="rId4"/>
          <a:stretch>
            <a:fillRect/>
          </a:stretch>
        </p:blipFill>
        <p:spPr>
          <a:xfrm>
            <a:off x="1623486" y="2520601"/>
            <a:ext cx="422190" cy="360621"/>
          </a:xfrm>
          <a:prstGeom prst="rect">
            <a:avLst/>
          </a:prstGeom>
        </p:spPr>
      </p:pic>
      <p:pic>
        <p:nvPicPr>
          <p:cNvPr id="33" name="Picture 32"/>
          <p:cNvPicPr>
            <a:picLocks noChangeAspect="1"/>
          </p:cNvPicPr>
          <p:nvPr/>
        </p:nvPicPr>
        <p:blipFill>
          <a:blip r:embed="rId4"/>
          <a:stretch>
            <a:fillRect/>
          </a:stretch>
        </p:blipFill>
        <p:spPr>
          <a:xfrm>
            <a:off x="1587463" y="3012413"/>
            <a:ext cx="422190" cy="360621"/>
          </a:xfrm>
          <a:prstGeom prst="rect">
            <a:avLst/>
          </a:prstGeom>
        </p:spPr>
      </p:pic>
      <p:sp>
        <p:nvSpPr>
          <p:cNvPr id="34" name="TextBox 33"/>
          <p:cNvSpPr txBox="1"/>
          <p:nvPr/>
        </p:nvSpPr>
        <p:spPr>
          <a:xfrm>
            <a:off x="7044903" y="1733270"/>
            <a:ext cx="326073" cy="400110"/>
          </a:xfrm>
          <a:prstGeom prst="rect">
            <a:avLst/>
          </a:prstGeom>
          <a:noFill/>
        </p:spPr>
        <p:txBody>
          <a:bodyPr wrap="square" rtlCol="0">
            <a:spAutoFit/>
          </a:bodyPr>
          <a:lstStyle/>
          <a:p>
            <a:pPr algn="ctr"/>
            <a:r>
              <a:rPr lang="es-ES_tradnl" sz="2000" b="1" dirty="0" smtClean="0"/>
              <a:t>G</a:t>
            </a:r>
            <a:endParaRPr lang="es-ES_tradnl" sz="2000" b="1" dirty="0"/>
          </a:p>
        </p:txBody>
      </p:sp>
      <p:cxnSp>
        <p:nvCxnSpPr>
          <p:cNvPr id="36" name="Straight Connector 35"/>
          <p:cNvCxnSpPr>
            <a:endCxn id="5" idx="2"/>
          </p:cNvCxnSpPr>
          <p:nvPr/>
        </p:nvCxnSpPr>
        <p:spPr>
          <a:xfrm>
            <a:off x="6830380" y="1969235"/>
            <a:ext cx="128714" cy="0"/>
          </a:xfrm>
          <a:prstGeom prst="line">
            <a:avLst/>
          </a:prstGeom>
          <a:ln w="381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H="1">
            <a:off x="6270848" y="1008407"/>
            <a:ext cx="13906" cy="663939"/>
          </a:xfrm>
          <a:prstGeom prst="straightConnector1">
            <a:avLst/>
          </a:prstGeom>
          <a:ln w="19050" cmpd="sng">
            <a:solidFill>
              <a:srgbClr val="3366FF"/>
            </a:solidFill>
            <a:prstDash val="dash"/>
            <a:tailEnd type="arrow"/>
          </a:ln>
        </p:spPr>
        <p:style>
          <a:lnRef idx="2">
            <a:schemeClr val="accent1"/>
          </a:lnRef>
          <a:fillRef idx="0">
            <a:schemeClr val="accent1"/>
          </a:fillRef>
          <a:effectRef idx="1">
            <a:schemeClr val="accent1"/>
          </a:effectRef>
          <a:fontRef idx="minor">
            <a:schemeClr val="tx1"/>
          </a:fontRef>
        </p:style>
      </p:cxnSp>
      <p:sp>
        <p:nvSpPr>
          <p:cNvPr id="2" name="Rectangle 1"/>
          <p:cNvSpPr/>
          <p:nvPr/>
        </p:nvSpPr>
        <p:spPr>
          <a:xfrm>
            <a:off x="0" y="0"/>
            <a:ext cx="9144000" cy="6858000"/>
          </a:xfrm>
          <a:prstGeom prst="rect">
            <a:avLst/>
          </a:prstGeom>
          <a:solidFill>
            <a:srgbClr val="FF0000">
              <a:alpha val="27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Tree>
    <p:extLst>
      <p:ext uri="{BB962C8B-B14F-4D97-AF65-F5344CB8AC3E}">
        <p14:creationId xmlns:p14="http://schemas.microsoft.com/office/powerpoint/2010/main" val="27330387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64838" y="2319911"/>
            <a:ext cx="6152491" cy="4450738"/>
          </a:xfrm>
          <a:prstGeom prst="rect">
            <a:avLst/>
          </a:prstGeom>
        </p:spPr>
      </p:pic>
      <p:cxnSp>
        <p:nvCxnSpPr>
          <p:cNvPr id="5" name="Straight Arrow Connector 4"/>
          <p:cNvCxnSpPr/>
          <p:nvPr/>
        </p:nvCxnSpPr>
        <p:spPr>
          <a:xfrm flipV="1">
            <a:off x="2628205" y="2006741"/>
            <a:ext cx="0" cy="1930622"/>
          </a:xfrm>
          <a:prstGeom prst="straightConnector1">
            <a:avLst/>
          </a:prstGeom>
          <a:ln w="5715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102970" y="945463"/>
            <a:ext cx="3672617" cy="338554"/>
          </a:xfrm>
          <a:prstGeom prst="rect">
            <a:avLst/>
          </a:prstGeom>
          <a:noFill/>
        </p:spPr>
        <p:txBody>
          <a:bodyPr wrap="square" rtlCol="0">
            <a:spAutoFit/>
          </a:bodyPr>
          <a:lstStyle/>
          <a:p>
            <a:r>
              <a:rPr lang="es-ES_tradnl" sz="1600" noProof="1" smtClean="0">
                <a:latin typeface="Symbol" charset="2"/>
                <a:cs typeface="Symbol" charset="2"/>
              </a:rPr>
              <a:t>D</a:t>
            </a:r>
            <a:r>
              <a:rPr lang="es-ES_tradnl" sz="1600" noProof="1" smtClean="0"/>
              <a:t>Q</a:t>
            </a:r>
            <a:r>
              <a:rPr lang="es-ES_tradnl" sz="1600" baseline="-25000" noProof="1" smtClean="0"/>
              <a:t>s</a:t>
            </a:r>
            <a:r>
              <a:rPr lang="es-ES_tradnl" sz="1600" noProof="1" smtClean="0"/>
              <a:t> = </a:t>
            </a:r>
            <a:r>
              <a:rPr lang="es-ES_tradnl" sz="1600" noProof="1" smtClean="0">
                <a:latin typeface="Symbol" charset="2"/>
                <a:cs typeface="Symbol" charset="2"/>
              </a:rPr>
              <a:t>S</a:t>
            </a:r>
            <a:r>
              <a:rPr lang="es-ES_tradnl" sz="1600" noProof="1" smtClean="0"/>
              <a:t>termoenergía gas</a:t>
            </a:r>
            <a:r>
              <a:rPr lang="es-ES_tradnl" sz="1600" baseline="-25000" noProof="1" smtClean="0"/>
              <a:t>s</a:t>
            </a:r>
            <a:r>
              <a:rPr lang="es-ES_tradnl" sz="1600" noProof="1" smtClean="0"/>
              <a:t> + líquido</a:t>
            </a:r>
            <a:r>
              <a:rPr lang="es-ES_tradnl" sz="1600" baseline="-25000" noProof="1" smtClean="0"/>
              <a:t>s</a:t>
            </a:r>
            <a:endParaRPr lang="es-ES_tradnl" sz="1600" noProof="1"/>
          </a:p>
        </p:txBody>
      </p:sp>
      <p:sp>
        <p:nvSpPr>
          <p:cNvPr id="7" name="TextBox 6"/>
          <p:cNvSpPr txBox="1"/>
          <p:nvPr/>
        </p:nvSpPr>
        <p:spPr>
          <a:xfrm>
            <a:off x="102969" y="1328652"/>
            <a:ext cx="4045697" cy="338554"/>
          </a:xfrm>
          <a:prstGeom prst="rect">
            <a:avLst/>
          </a:prstGeom>
          <a:noFill/>
        </p:spPr>
        <p:txBody>
          <a:bodyPr wrap="square" rtlCol="0">
            <a:spAutoFit/>
          </a:bodyPr>
          <a:lstStyle/>
          <a:p>
            <a:r>
              <a:rPr lang="es-ES_tradnl" sz="1600" noProof="1" smtClean="0">
                <a:latin typeface="Symbol" charset="2"/>
                <a:cs typeface="Symbol" charset="2"/>
              </a:rPr>
              <a:t>D</a:t>
            </a:r>
            <a:r>
              <a:rPr lang="es-ES_tradnl" sz="1600" noProof="1" smtClean="0"/>
              <a:t>Q</a:t>
            </a:r>
            <a:r>
              <a:rPr lang="es-ES_tradnl" sz="1600" baseline="-25000" noProof="1" smtClean="0"/>
              <a:t>e</a:t>
            </a:r>
            <a:r>
              <a:rPr lang="es-ES_tradnl" sz="1600" noProof="1" smtClean="0"/>
              <a:t> = </a:t>
            </a:r>
            <a:r>
              <a:rPr lang="es-ES_tradnl" sz="1600" noProof="1" smtClean="0">
                <a:latin typeface="Symbol" charset="2"/>
                <a:cs typeface="Symbol" charset="2"/>
              </a:rPr>
              <a:t>S</a:t>
            </a:r>
            <a:r>
              <a:rPr lang="es-ES_tradnl" sz="1600" noProof="1" smtClean="0"/>
              <a:t>termoenergía gas</a:t>
            </a:r>
            <a:r>
              <a:rPr lang="es-ES_tradnl" sz="1600" baseline="-25000" noProof="1" smtClean="0"/>
              <a:t>e</a:t>
            </a:r>
            <a:r>
              <a:rPr lang="es-ES_tradnl" sz="1600" noProof="1" smtClean="0"/>
              <a:t> + PV</a:t>
            </a:r>
            <a:r>
              <a:rPr lang="es-ES_tradnl" sz="1600" baseline="-25000" noProof="1" smtClean="0"/>
              <a:t>compresión</a:t>
            </a:r>
            <a:endParaRPr lang="es-ES_tradnl" sz="1600" noProof="1"/>
          </a:p>
        </p:txBody>
      </p:sp>
      <p:sp>
        <p:nvSpPr>
          <p:cNvPr id="8" name="Rectangle 7"/>
          <p:cNvSpPr/>
          <p:nvPr/>
        </p:nvSpPr>
        <p:spPr>
          <a:xfrm>
            <a:off x="2337181" y="1697984"/>
            <a:ext cx="551916" cy="369332"/>
          </a:xfrm>
          <a:prstGeom prst="rect">
            <a:avLst/>
          </a:prstGeom>
        </p:spPr>
        <p:txBody>
          <a:bodyPr wrap="none">
            <a:spAutoFit/>
          </a:bodyPr>
          <a:lstStyle/>
          <a:p>
            <a:r>
              <a:rPr lang="es-ES_tradnl" noProof="1">
                <a:latin typeface="Symbol" charset="2"/>
                <a:cs typeface="Symbol" charset="2"/>
              </a:rPr>
              <a:t>D</a:t>
            </a:r>
            <a:r>
              <a:rPr lang="es-ES_tradnl" noProof="1"/>
              <a:t>Q</a:t>
            </a:r>
            <a:r>
              <a:rPr lang="es-ES_tradnl" baseline="-25000" noProof="1"/>
              <a:t>S</a:t>
            </a:r>
            <a:endParaRPr lang="es-ES_tradnl" dirty="0"/>
          </a:p>
        </p:txBody>
      </p:sp>
      <p:sp>
        <p:nvSpPr>
          <p:cNvPr id="9" name="Rectangle 8"/>
          <p:cNvSpPr/>
          <p:nvPr/>
        </p:nvSpPr>
        <p:spPr>
          <a:xfrm>
            <a:off x="3793255" y="3568031"/>
            <a:ext cx="557777" cy="369332"/>
          </a:xfrm>
          <a:prstGeom prst="rect">
            <a:avLst/>
          </a:prstGeom>
        </p:spPr>
        <p:txBody>
          <a:bodyPr wrap="none">
            <a:spAutoFit/>
          </a:bodyPr>
          <a:lstStyle/>
          <a:p>
            <a:r>
              <a:rPr lang="es-ES_tradnl" noProof="1">
                <a:latin typeface="Symbol" charset="2"/>
                <a:cs typeface="Symbol" charset="2"/>
              </a:rPr>
              <a:t>D</a:t>
            </a:r>
            <a:r>
              <a:rPr lang="es-ES_tradnl" noProof="1"/>
              <a:t>Q</a:t>
            </a:r>
            <a:r>
              <a:rPr lang="es-ES_tradnl" baseline="-25000" noProof="1"/>
              <a:t>e</a:t>
            </a:r>
            <a:endParaRPr lang="es-ES_tradnl" dirty="0"/>
          </a:p>
        </p:txBody>
      </p:sp>
      <p:sp>
        <p:nvSpPr>
          <p:cNvPr id="10" name="TextBox 9"/>
          <p:cNvSpPr txBox="1"/>
          <p:nvPr/>
        </p:nvSpPr>
        <p:spPr>
          <a:xfrm>
            <a:off x="102970" y="318984"/>
            <a:ext cx="4203987" cy="523220"/>
          </a:xfrm>
          <a:prstGeom prst="rect">
            <a:avLst/>
          </a:prstGeom>
          <a:noFill/>
        </p:spPr>
        <p:txBody>
          <a:bodyPr wrap="square" rtlCol="0">
            <a:spAutoFit/>
          </a:bodyPr>
          <a:lstStyle/>
          <a:p>
            <a:r>
              <a:rPr lang="es-ES_tradnl" sz="1400" dirty="0" smtClean="0"/>
              <a:t>Desde el punto de vista energético el requerimiento esencial es que    </a:t>
            </a:r>
            <a:r>
              <a:rPr lang="es-ES_tradnl" sz="1400" noProof="1" smtClean="0">
                <a:latin typeface="Symbol" charset="2"/>
                <a:cs typeface="Symbol" charset="2"/>
              </a:rPr>
              <a:t>D</a:t>
            </a:r>
            <a:r>
              <a:rPr lang="es-ES_tradnl" sz="1400" noProof="1" smtClean="0"/>
              <a:t>Q</a:t>
            </a:r>
            <a:r>
              <a:rPr lang="es-ES_tradnl" sz="1400" baseline="-25000" noProof="1" smtClean="0"/>
              <a:t>S </a:t>
            </a:r>
            <a:r>
              <a:rPr lang="es-ES_tradnl" sz="1400" dirty="0" smtClean="0"/>
              <a:t>&gt; </a:t>
            </a:r>
            <a:r>
              <a:rPr lang="es-ES_tradnl" sz="1400" noProof="1">
                <a:latin typeface="Symbol" charset="2"/>
                <a:cs typeface="Symbol" charset="2"/>
              </a:rPr>
              <a:t>D</a:t>
            </a:r>
            <a:r>
              <a:rPr lang="es-ES_tradnl" sz="1400" noProof="1"/>
              <a:t>Q</a:t>
            </a:r>
            <a:r>
              <a:rPr lang="es-ES_tradnl" sz="1400" baseline="-25000" noProof="1"/>
              <a:t>e</a:t>
            </a:r>
            <a:endParaRPr lang="es-ES_tradnl" sz="1400" dirty="0"/>
          </a:p>
        </p:txBody>
      </p:sp>
      <p:sp>
        <p:nvSpPr>
          <p:cNvPr id="11" name="TextBox 10"/>
          <p:cNvSpPr txBox="1"/>
          <p:nvPr/>
        </p:nvSpPr>
        <p:spPr>
          <a:xfrm>
            <a:off x="4216400" y="374545"/>
            <a:ext cx="4541077" cy="1446550"/>
          </a:xfrm>
          <a:prstGeom prst="rect">
            <a:avLst/>
          </a:prstGeom>
          <a:noFill/>
        </p:spPr>
        <p:txBody>
          <a:bodyPr wrap="square" rtlCol="0">
            <a:spAutoFit/>
          </a:bodyPr>
          <a:lstStyle/>
          <a:p>
            <a:pPr algn="just"/>
            <a:r>
              <a:rPr lang="es-ES_tradnl" sz="1400" dirty="0" smtClean="0"/>
              <a:t>En cuanto a lo económico-financiero  es básico que             </a:t>
            </a:r>
            <a:r>
              <a:rPr lang="en-US" sz="1400" dirty="0" smtClean="0">
                <a:solidFill>
                  <a:srgbClr val="FFFFFF"/>
                </a:solidFill>
              </a:rPr>
              <a:t>………</a:t>
            </a:r>
            <a:r>
              <a:rPr lang="es-ES_tradnl" b="1" dirty="0" smtClean="0"/>
              <a:t>V$</a:t>
            </a:r>
            <a:r>
              <a:rPr lang="es-ES_tradnl" b="1" noProof="1" smtClean="0">
                <a:latin typeface="Symbol" charset="2"/>
                <a:cs typeface="Symbol" charset="2"/>
              </a:rPr>
              <a:t>D</a:t>
            </a:r>
            <a:r>
              <a:rPr lang="es-ES_tradnl" b="1" noProof="1" smtClean="0"/>
              <a:t>Q</a:t>
            </a:r>
            <a:r>
              <a:rPr lang="es-ES_tradnl" b="1" baseline="-25000" noProof="1" smtClean="0"/>
              <a:t>S </a:t>
            </a:r>
            <a:r>
              <a:rPr lang="es-ES_tradnl" b="1" dirty="0" smtClean="0"/>
              <a:t>&gt; V$</a:t>
            </a:r>
            <a:r>
              <a:rPr lang="es-ES_tradnl" b="1" noProof="1" smtClean="0">
                <a:latin typeface="Symbol" charset="2"/>
                <a:cs typeface="Symbol" charset="2"/>
              </a:rPr>
              <a:t>D</a:t>
            </a:r>
            <a:r>
              <a:rPr lang="en-US" b="1" noProof="1" smtClean="0"/>
              <a:t>Q</a:t>
            </a:r>
            <a:r>
              <a:rPr lang="es-ES_tradnl" b="1" baseline="-25000" noProof="1" smtClean="0"/>
              <a:t>e </a:t>
            </a:r>
            <a:r>
              <a:rPr lang="es-ES_tradnl" b="1" noProof="1" smtClean="0"/>
              <a:t>+ V$(F+M+O)</a:t>
            </a:r>
            <a:r>
              <a:rPr lang="es-ES_tradnl" b="1" baseline="-25000" noProof="1" smtClean="0"/>
              <a:t>planta</a:t>
            </a:r>
            <a:endParaRPr lang="es-ES_tradnl" b="1" baseline="-25000" noProof="1"/>
          </a:p>
          <a:p>
            <a:r>
              <a:rPr lang="es-ES_tradnl" sz="1400" noProof="1" smtClean="0"/>
              <a:t>Cuando el gas disponible no tiene valor comercial, solamente es necesario que la producción adicional tenga un valor mayor que los costos de compresión.</a:t>
            </a:r>
          </a:p>
        </p:txBody>
      </p:sp>
      <p:pic>
        <p:nvPicPr>
          <p:cNvPr id="12" name="Picture 11"/>
          <p:cNvPicPr>
            <a:picLocks noChangeAspect="1"/>
          </p:cNvPicPr>
          <p:nvPr/>
        </p:nvPicPr>
        <p:blipFill>
          <a:blip r:embed="rId4"/>
          <a:stretch>
            <a:fillRect/>
          </a:stretch>
        </p:blipFill>
        <p:spPr>
          <a:xfrm>
            <a:off x="1556605" y="2461416"/>
            <a:ext cx="422190" cy="360621"/>
          </a:xfrm>
          <a:prstGeom prst="rect">
            <a:avLst/>
          </a:prstGeom>
        </p:spPr>
      </p:pic>
      <p:pic>
        <p:nvPicPr>
          <p:cNvPr id="13" name="Picture 12"/>
          <p:cNvPicPr>
            <a:picLocks noChangeAspect="1"/>
          </p:cNvPicPr>
          <p:nvPr/>
        </p:nvPicPr>
        <p:blipFill>
          <a:blip r:embed="rId4"/>
          <a:stretch>
            <a:fillRect/>
          </a:stretch>
        </p:blipFill>
        <p:spPr>
          <a:xfrm>
            <a:off x="1520582" y="2953228"/>
            <a:ext cx="422190" cy="360621"/>
          </a:xfrm>
          <a:prstGeom prst="rect">
            <a:avLst/>
          </a:prstGeom>
        </p:spPr>
      </p:pic>
      <p:sp>
        <p:nvSpPr>
          <p:cNvPr id="14" name="Rectangle 13"/>
          <p:cNvSpPr/>
          <p:nvPr/>
        </p:nvSpPr>
        <p:spPr>
          <a:xfrm>
            <a:off x="5993191" y="5222476"/>
            <a:ext cx="2764286" cy="646331"/>
          </a:xfrm>
          <a:prstGeom prst="rect">
            <a:avLst/>
          </a:prstGeom>
        </p:spPr>
        <p:txBody>
          <a:bodyPr wrap="none">
            <a:spAutoFit/>
          </a:bodyPr>
          <a:lstStyle/>
          <a:p>
            <a:r>
              <a:rPr lang="es-ES_tradnl" noProof="1" smtClean="0">
                <a:latin typeface="Symbol" charset="2"/>
                <a:cs typeface="Symbol" charset="2"/>
              </a:rPr>
              <a:t>D</a:t>
            </a:r>
            <a:r>
              <a:rPr lang="en-US" noProof="1" smtClean="0"/>
              <a:t>Q</a:t>
            </a:r>
            <a:r>
              <a:rPr lang="es-ES_tradnl" baseline="-25000" noProof="1" smtClean="0"/>
              <a:t>e </a:t>
            </a:r>
            <a:r>
              <a:rPr lang="es-ES_tradnl" noProof="1"/>
              <a:t>Variación en la entrada</a:t>
            </a:r>
            <a:endParaRPr lang="es-ES_tradnl" dirty="0"/>
          </a:p>
          <a:p>
            <a:r>
              <a:rPr lang="es-ES_tradnl" noProof="1" smtClean="0">
                <a:latin typeface="Symbol" charset="2"/>
                <a:cs typeface="Symbol" charset="2"/>
              </a:rPr>
              <a:t>D</a:t>
            </a:r>
            <a:r>
              <a:rPr lang="es-ES_tradnl" noProof="1" smtClean="0"/>
              <a:t>Q</a:t>
            </a:r>
            <a:r>
              <a:rPr lang="es-ES_tradnl" baseline="-25000" noProof="1" smtClean="0"/>
              <a:t>s </a:t>
            </a:r>
            <a:r>
              <a:rPr lang="es-ES_tradnl" noProof="1" smtClean="0"/>
              <a:t> Variación en la salida</a:t>
            </a:r>
            <a:r>
              <a:rPr lang="es-ES_tradnl" baseline="-25000" noProof="1" smtClean="0"/>
              <a:t> </a:t>
            </a:r>
            <a:endParaRPr lang="es-ES_tradnl" noProof="1" smtClean="0"/>
          </a:p>
        </p:txBody>
      </p:sp>
      <p:sp>
        <p:nvSpPr>
          <p:cNvPr id="15" name="Rectangle 14"/>
          <p:cNvSpPr/>
          <p:nvPr/>
        </p:nvSpPr>
        <p:spPr>
          <a:xfrm>
            <a:off x="5993191" y="5868807"/>
            <a:ext cx="2629821" cy="646331"/>
          </a:xfrm>
          <a:prstGeom prst="rect">
            <a:avLst/>
          </a:prstGeom>
        </p:spPr>
        <p:txBody>
          <a:bodyPr wrap="none">
            <a:spAutoFit/>
          </a:bodyPr>
          <a:lstStyle/>
          <a:p>
            <a:r>
              <a:rPr lang="es-ES_tradnl" noProof="1"/>
              <a:t>V</a:t>
            </a:r>
            <a:r>
              <a:rPr lang="es-ES_tradnl" noProof="1" smtClean="0"/>
              <a:t>$</a:t>
            </a:r>
            <a:r>
              <a:rPr lang="es-ES_tradnl" noProof="1" smtClean="0">
                <a:latin typeface="Symbol" charset="2"/>
                <a:cs typeface="Symbol" charset="2"/>
              </a:rPr>
              <a:t>D</a:t>
            </a:r>
            <a:r>
              <a:rPr lang="en-US" noProof="1" smtClean="0"/>
              <a:t>Q</a:t>
            </a:r>
            <a:r>
              <a:rPr lang="es-ES_tradnl" baseline="-25000" noProof="1" smtClean="0"/>
              <a:t>e </a:t>
            </a:r>
            <a:r>
              <a:rPr lang="es-ES_tradnl" noProof="1" smtClean="0"/>
              <a:t>Valor </a:t>
            </a:r>
            <a:r>
              <a:rPr lang="es-ES_tradnl" noProof="1"/>
              <a:t>en la </a:t>
            </a:r>
            <a:r>
              <a:rPr lang="es-ES_tradnl" noProof="1" smtClean="0"/>
              <a:t>entrada </a:t>
            </a:r>
          </a:p>
          <a:p>
            <a:r>
              <a:rPr lang="es-ES_tradnl" noProof="1"/>
              <a:t>V</a:t>
            </a:r>
            <a:r>
              <a:rPr lang="es-ES_tradnl" noProof="1" smtClean="0"/>
              <a:t>$</a:t>
            </a:r>
            <a:r>
              <a:rPr lang="es-ES_tradnl" noProof="1" smtClean="0">
                <a:latin typeface="Symbol" charset="2"/>
                <a:cs typeface="Symbol" charset="2"/>
              </a:rPr>
              <a:t>D</a:t>
            </a:r>
            <a:r>
              <a:rPr lang="es-ES_tradnl" noProof="1" smtClean="0"/>
              <a:t>Q</a:t>
            </a:r>
            <a:r>
              <a:rPr lang="es-ES_tradnl" baseline="-25000" noProof="1" smtClean="0"/>
              <a:t>s </a:t>
            </a:r>
            <a:r>
              <a:rPr lang="es-ES_tradnl" noProof="1" smtClean="0"/>
              <a:t> Valor en la salida</a:t>
            </a:r>
            <a:r>
              <a:rPr lang="es-ES_tradnl" baseline="-25000" noProof="1" smtClean="0"/>
              <a:t> </a:t>
            </a:r>
            <a:endParaRPr lang="es-ES_tradnl" noProof="1" smtClean="0"/>
          </a:p>
        </p:txBody>
      </p:sp>
      <p:sp>
        <p:nvSpPr>
          <p:cNvPr id="16" name="Rectangle 15"/>
          <p:cNvSpPr/>
          <p:nvPr/>
        </p:nvSpPr>
        <p:spPr>
          <a:xfrm>
            <a:off x="102969" y="1753530"/>
            <a:ext cx="8654508" cy="707886"/>
          </a:xfrm>
          <a:prstGeom prst="rect">
            <a:avLst/>
          </a:prstGeom>
        </p:spPr>
        <p:txBody>
          <a:bodyPr wrap="square">
            <a:spAutoFit/>
          </a:bodyPr>
          <a:lstStyle/>
          <a:p>
            <a:pPr algn="just"/>
            <a:r>
              <a:rPr lang="es-ES_tradnl" sz="2000" noProof="1" smtClean="0"/>
              <a:t>   Si </a:t>
            </a:r>
            <a:r>
              <a:rPr lang="es-ES_tradnl" sz="2000" noProof="1"/>
              <a:t>la inyección </a:t>
            </a:r>
            <a:r>
              <a:rPr lang="es-ES_tradnl" sz="2000" noProof="1" smtClean="0"/>
              <a:t>        de   gas </a:t>
            </a:r>
            <a:r>
              <a:rPr lang="es-ES_tradnl" sz="2000" noProof="1"/>
              <a:t>obliga a utilizar combustibles líquidos </a:t>
            </a:r>
            <a:r>
              <a:rPr lang="es-ES_tradnl" sz="2000" noProof="1" smtClean="0"/>
              <a:t>     				 										exportables</a:t>
            </a:r>
            <a:r>
              <a:rPr lang="en-US" sz="2000" noProof="1" smtClean="0"/>
              <a:t>…</a:t>
            </a:r>
            <a:endParaRPr lang="es-ES_tradnl" sz="2000" dirty="0"/>
          </a:p>
        </p:txBody>
      </p:sp>
      <p:sp>
        <p:nvSpPr>
          <p:cNvPr id="2" name="Rectangle 1"/>
          <p:cNvSpPr/>
          <p:nvPr/>
        </p:nvSpPr>
        <p:spPr>
          <a:xfrm>
            <a:off x="6517329" y="2603969"/>
            <a:ext cx="2497667" cy="2308324"/>
          </a:xfrm>
          <a:prstGeom prst="rect">
            <a:avLst/>
          </a:prstGeom>
        </p:spPr>
        <p:txBody>
          <a:bodyPr wrap="square">
            <a:spAutoFit/>
          </a:bodyPr>
          <a:lstStyle/>
          <a:p>
            <a:pPr algn="just"/>
            <a:r>
              <a:rPr lang="en-US" sz="2400" b="1" noProof="1"/>
              <a:t>¿No </a:t>
            </a:r>
            <a:r>
              <a:rPr lang="es-ES_tradnl" sz="2400" b="1" noProof="1"/>
              <a:t>existe la posibilidad de que sea menos costoso suprimir la inyección?</a:t>
            </a:r>
            <a:r>
              <a:rPr lang="es-ES_tradnl" sz="2400" noProof="1"/>
              <a:t>.</a:t>
            </a:r>
            <a:endParaRPr lang="es-ES_tradnl" sz="2400" dirty="0"/>
          </a:p>
        </p:txBody>
      </p:sp>
      <p:sp>
        <p:nvSpPr>
          <p:cNvPr id="3" name="Rectangle 2"/>
          <p:cNvSpPr/>
          <p:nvPr/>
        </p:nvSpPr>
        <p:spPr>
          <a:xfrm>
            <a:off x="0" y="0"/>
            <a:ext cx="9144000" cy="6858000"/>
          </a:xfrm>
          <a:prstGeom prst="rect">
            <a:avLst/>
          </a:prstGeom>
          <a:solidFill>
            <a:srgbClr val="FF0000">
              <a:alpha val="14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cxnSp>
        <p:nvCxnSpPr>
          <p:cNvPr id="18" name="Straight Connector 17"/>
          <p:cNvCxnSpPr/>
          <p:nvPr/>
        </p:nvCxnSpPr>
        <p:spPr>
          <a:xfrm>
            <a:off x="2209800" y="3937363"/>
            <a:ext cx="418405" cy="0"/>
          </a:xfrm>
          <a:prstGeom prst="line">
            <a:avLst/>
          </a:prstGeom>
          <a:ln w="57150" cmpd="sng">
            <a:solidFill>
              <a:srgbClr val="008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0118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806603" y="2407262"/>
            <a:ext cx="6152491" cy="4450738"/>
          </a:xfrm>
          <a:prstGeom prst="rect">
            <a:avLst/>
          </a:prstGeom>
        </p:spPr>
      </p:pic>
      <p:pic>
        <p:nvPicPr>
          <p:cNvPr id="4" name="Picture 3"/>
          <p:cNvPicPr>
            <a:picLocks noChangeAspect="1"/>
          </p:cNvPicPr>
          <p:nvPr/>
        </p:nvPicPr>
        <p:blipFill>
          <a:blip r:embed="rId3"/>
          <a:stretch>
            <a:fillRect/>
          </a:stretch>
        </p:blipFill>
        <p:spPr>
          <a:xfrm>
            <a:off x="5659008" y="861991"/>
            <a:ext cx="1485900" cy="1701800"/>
          </a:xfrm>
          <a:prstGeom prst="rect">
            <a:avLst/>
          </a:prstGeom>
        </p:spPr>
      </p:pic>
      <p:cxnSp>
        <p:nvCxnSpPr>
          <p:cNvPr id="6" name="Straight Arrow Connector 5"/>
          <p:cNvCxnSpPr/>
          <p:nvPr/>
        </p:nvCxnSpPr>
        <p:spPr>
          <a:xfrm flipV="1">
            <a:off x="2642911" y="1008406"/>
            <a:ext cx="0" cy="3015870"/>
          </a:xfrm>
          <a:prstGeom prst="straightConnector1">
            <a:avLst/>
          </a:prstGeom>
          <a:ln w="3810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2642911" y="1004308"/>
            <a:ext cx="1038286" cy="1"/>
          </a:xfrm>
          <a:prstGeom prst="straightConnector1">
            <a:avLst/>
          </a:prstGeom>
          <a:ln w="1905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V="1">
            <a:off x="2642911" y="637680"/>
            <a:ext cx="0" cy="448621"/>
          </a:xfrm>
          <a:prstGeom prst="straightConnector1">
            <a:avLst/>
          </a:prstGeom>
          <a:ln w="1905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5463965" y="1008407"/>
            <a:ext cx="0" cy="2004006"/>
          </a:xfrm>
          <a:prstGeom prst="straightConnector1">
            <a:avLst/>
          </a:prstGeom>
          <a:ln w="38100" cmpd="dbl">
            <a:solidFill>
              <a:srgbClr val="E39813"/>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V="1">
            <a:off x="4839616" y="3766860"/>
            <a:ext cx="364605" cy="257416"/>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flipV="1">
            <a:off x="4839616" y="3766860"/>
            <a:ext cx="364605" cy="257416"/>
          </a:xfrm>
          <a:prstGeom prst="line">
            <a:avLst/>
          </a:prstGeom>
        </p:spPr>
        <p:style>
          <a:lnRef idx="2">
            <a:schemeClr val="accent1"/>
          </a:lnRef>
          <a:fillRef idx="0">
            <a:schemeClr val="accent1"/>
          </a:fillRef>
          <a:effectRef idx="1">
            <a:schemeClr val="accent1"/>
          </a:effectRef>
          <a:fontRef idx="minor">
            <a:schemeClr val="tx1"/>
          </a:fontRef>
        </p:style>
      </p:cxnSp>
      <p:sp>
        <p:nvSpPr>
          <p:cNvPr id="24" name="Magnetic Disk 23"/>
          <p:cNvSpPr/>
          <p:nvPr/>
        </p:nvSpPr>
        <p:spPr>
          <a:xfrm>
            <a:off x="3681197" y="861991"/>
            <a:ext cx="94390" cy="322124"/>
          </a:xfrm>
          <a:prstGeom prst="flowChartMagneticDisk">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5" name="Magnetic Disk 24"/>
          <p:cNvSpPr/>
          <p:nvPr/>
        </p:nvSpPr>
        <p:spPr>
          <a:xfrm>
            <a:off x="3833597" y="858563"/>
            <a:ext cx="94390" cy="322124"/>
          </a:xfrm>
          <a:prstGeom prst="flowChartMagneticDisk">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cxnSp>
        <p:nvCxnSpPr>
          <p:cNvPr id="27" name="Straight Arrow Connector 26"/>
          <p:cNvCxnSpPr/>
          <p:nvPr/>
        </p:nvCxnSpPr>
        <p:spPr>
          <a:xfrm>
            <a:off x="3927987" y="1002643"/>
            <a:ext cx="353872" cy="0"/>
          </a:xfrm>
          <a:prstGeom prst="straightConnector1">
            <a:avLst/>
          </a:prstGeom>
          <a:ln w="19050" cmpd="sng">
            <a:solidFill>
              <a:srgbClr val="3366FF"/>
            </a:solidFill>
            <a:tailEnd type="arrow"/>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2908918" y="1213745"/>
            <a:ext cx="2454132" cy="954107"/>
          </a:xfrm>
          <a:prstGeom prst="rect">
            <a:avLst/>
          </a:prstGeom>
          <a:noFill/>
        </p:spPr>
        <p:txBody>
          <a:bodyPr wrap="square" rtlCol="0">
            <a:spAutoFit/>
          </a:bodyPr>
          <a:lstStyle/>
          <a:p>
            <a:pPr algn="just"/>
            <a:r>
              <a:rPr lang="es-ES_tradnl" sz="1400" dirty="0" smtClean="0"/>
              <a:t>¿NO SERA MAS CONVENIENTE USAR TODO EL GAS A OBJETO DE LIBERAR PARA EXPORTAR LOS COMBUSTIBLES LIQUIDOS?</a:t>
            </a:r>
            <a:endParaRPr lang="es-ES_tradnl" sz="1400" dirty="0"/>
          </a:p>
        </p:txBody>
      </p:sp>
      <p:sp>
        <p:nvSpPr>
          <p:cNvPr id="30" name="TextBox 29"/>
          <p:cNvSpPr txBox="1"/>
          <p:nvPr/>
        </p:nvSpPr>
        <p:spPr>
          <a:xfrm>
            <a:off x="3305873" y="566316"/>
            <a:ext cx="1055448" cy="253916"/>
          </a:xfrm>
          <a:prstGeom prst="rect">
            <a:avLst/>
          </a:prstGeom>
          <a:noFill/>
        </p:spPr>
        <p:txBody>
          <a:bodyPr wrap="square" rtlCol="0">
            <a:spAutoFit/>
          </a:bodyPr>
          <a:lstStyle/>
          <a:p>
            <a:r>
              <a:rPr lang="es-ES_tradnl" sz="1050" dirty="0" smtClean="0"/>
              <a:t>REFINACION</a:t>
            </a:r>
            <a:endParaRPr lang="es-ES_tradnl" sz="1050" dirty="0"/>
          </a:p>
        </p:txBody>
      </p:sp>
      <p:sp>
        <p:nvSpPr>
          <p:cNvPr id="31" name="TextBox 30"/>
          <p:cNvSpPr txBox="1"/>
          <p:nvPr/>
        </p:nvSpPr>
        <p:spPr>
          <a:xfrm>
            <a:off x="1524000" y="566316"/>
            <a:ext cx="1118911" cy="253916"/>
          </a:xfrm>
          <a:prstGeom prst="rect">
            <a:avLst/>
          </a:prstGeom>
          <a:noFill/>
        </p:spPr>
        <p:txBody>
          <a:bodyPr wrap="square" rtlCol="0">
            <a:spAutoFit/>
          </a:bodyPr>
          <a:lstStyle/>
          <a:p>
            <a:r>
              <a:rPr lang="es-ES_tradnl" sz="1050" dirty="0" smtClean="0"/>
              <a:t>EXPORTACION</a:t>
            </a:r>
            <a:endParaRPr lang="es-ES_tradnl" sz="1050" dirty="0"/>
          </a:p>
        </p:txBody>
      </p:sp>
      <p:cxnSp>
        <p:nvCxnSpPr>
          <p:cNvPr id="21" name="Straight Arrow Connector 20"/>
          <p:cNvCxnSpPr/>
          <p:nvPr/>
        </p:nvCxnSpPr>
        <p:spPr>
          <a:xfrm flipV="1">
            <a:off x="4281859" y="637680"/>
            <a:ext cx="0" cy="371846"/>
          </a:xfrm>
          <a:prstGeom prst="straightConnector1">
            <a:avLst/>
          </a:prstGeom>
          <a:ln w="19050" cmpd="sng">
            <a:solidFill>
              <a:srgbClr val="3366FF"/>
            </a:solidFill>
            <a:tailEnd type="arrow"/>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V="1">
            <a:off x="5858685" y="3258558"/>
            <a:ext cx="364605" cy="257416"/>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H="1" flipV="1">
            <a:off x="5858686" y="3258558"/>
            <a:ext cx="364604" cy="257416"/>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V="1">
            <a:off x="5294403" y="3220137"/>
            <a:ext cx="364605" cy="257416"/>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H="1" flipV="1">
            <a:off x="5294404" y="3220137"/>
            <a:ext cx="364604" cy="257416"/>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a:off x="5463965" y="1009526"/>
            <a:ext cx="759325" cy="0"/>
          </a:xfrm>
          <a:prstGeom prst="straightConnector1">
            <a:avLst/>
          </a:prstGeom>
          <a:ln w="38100" cmpd="dbl">
            <a:solidFill>
              <a:srgbClr val="F4A112"/>
            </a:solidFill>
            <a:tailEnd type="arrow"/>
          </a:ln>
        </p:spPr>
        <p:style>
          <a:lnRef idx="2">
            <a:schemeClr val="accent1"/>
          </a:lnRef>
          <a:fillRef idx="0">
            <a:schemeClr val="accent1"/>
          </a:fillRef>
          <a:effectRef idx="1">
            <a:schemeClr val="accent1"/>
          </a:effectRef>
          <a:fontRef idx="minor">
            <a:schemeClr val="tx1"/>
          </a:fontRef>
        </p:style>
      </p:cxnSp>
      <p:pic>
        <p:nvPicPr>
          <p:cNvPr id="34" name="Picture 33"/>
          <p:cNvPicPr>
            <a:picLocks noChangeAspect="1"/>
          </p:cNvPicPr>
          <p:nvPr/>
        </p:nvPicPr>
        <p:blipFill>
          <a:blip r:embed="rId4"/>
          <a:stretch>
            <a:fillRect/>
          </a:stretch>
        </p:blipFill>
        <p:spPr>
          <a:xfrm>
            <a:off x="1709267" y="2520601"/>
            <a:ext cx="422190" cy="360621"/>
          </a:xfrm>
          <a:prstGeom prst="rect">
            <a:avLst/>
          </a:prstGeom>
        </p:spPr>
      </p:pic>
      <p:pic>
        <p:nvPicPr>
          <p:cNvPr id="35" name="Picture 34"/>
          <p:cNvPicPr>
            <a:picLocks noChangeAspect="1"/>
          </p:cNvPicPr>
          <p:nvPr/>
        </p:nvPicPr>
        <p:blipFill>
          <a:blip r:embed="rId4"/>
          <a:stretch>
            <a:fillRect/>
          </a:stretch>
        </p:blipFill>
        <p:spPr>
          <a:xfrm>
            <a:off x="1673244" y="3012413"/>
            <a:ext cx="422190" cy="360621"/>
          </a:xfrm>
          <a:prstGeom prst="rect">
            <a:avLst/>
          </a:prstGeom>
        </p:spPr>
      </p:pic>
      <p:cxnSp>
        <p:nvCxnSpPr>
          <p:cNvPr id="37" name="Straight Connector 36"/>
          <p:cNvCxnSpPr/>
          <p:nvPr/>
        </p:nvCxnSpPr>
        <p:spPr>
          <a:xfrm flipH="1">
            <a:off x="6813219" y="1973525"/>
            <a:ext cx="291750" cy="0"/>
          </a:xfrm>
          <a:prstGeom prst="line">
            <a:avLst/>
          </a:prstGeom>
          <a:ln w="57150" cmpd="sng"/>
        </p:spPr>
        <p:style>
          <a:lnRef idx="2">
            <a:schemeClr val="accent1"/>
          </a:lnRef>
          <a:fillRef idx="0">
            <a:schemeClr val="accent1"/>
          </a:fillRef>
          <a:effectRef idx="1">
            <a:schemeClr val="accent1"/>
          </a:effectRef>
          <a:fontRef idx="minor">
            <a:schemeClr val="tx1"/>
          </a:fontRef>
        </p:style>
      </p:cxnSp>
      <p:sp>
        <p:nvSpPr>
          <p:cNvPr id="5" name="Oval 4"/>
          <p:cNvSpPr/>
          <p:nvPr/>
        </p:nvSpPr>
        <p:spPr>
          <a:xfrm>
            <a:off x="6959094" y="1733270"/>
            <a:ext cx="514852" cy="471930"/>
          </a:xfrm>
          <a:prstGeom prst="ellipse">
            <a:avLst/>
          </a:prstGeom>
          <a:solidFill>
            <a:srgbClr val="FFFFFF"/>
          </a:solidFill>
          <a:ln w="190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36" name="TextBox 35"/>
          <p:cNvSpPr txBox="1"/>
          <p:nvPr/>
        </p:nvSpPr>
        <p:spPr>
          <a:xfrm>
            <a:off x="6959094" y="1741851"/>
            <a:ext cx="437625" cy="400110"/>
          </a:xfrm>
          <a:prstGeom prst="rect">
            <a:avLst/>
          </a:prstGeom>
          <a:noFill/>
        </p:spPr>
        <p:txBody>
          <a:bodyPr wrap="square" rtlCol="0">
            <a:spAutoFit/>
          </a:bodyPr>
          <a:lstStyle/>
          <a:p>
            <a:pPr algn="ctr"/>
            <a:r>
              <a:rPr lang="es-ES_tradnl" sz="2000" b="1" dirty="0" smtClean="0"/>
              <a:t>G</a:t>
            </a:r>
            <a:endParaRPr lang="es-ES_tradnl" sz="2000" b="1" dirty="0"/>
          </a:p>
        </p:txBody>
      </p:sp>
      <p:sp>
        <p:nvSpPr>
          <p:cNvPr id="2" name="Rectangle 1"/>
          <p:cNvSpPr/>
          <p:nvPr/>
        </p:nvSpPr>
        <p:spPr>
          <a:xfrm>
            <a:off x="0" y="0"/>
            <a:ext cx="9144000" cy="6858000"/>
          </a:xfrm>
          <a:prstGeom prst="rect">
            <a:avLst/>
          </a:prstGeom>
          <a:solidFill>
            <a:srgbClr val="FF0000">
              <a:alpha val="2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7" name="TextBox 6"/>
          <p:cNvSpPr txBox="1"/>
          <p:nvPr/>
        </p:nvSpPr>
        <p:spPr>
          <a:xfrm>
            <a:off x="7144908" y="2548514"/>
            <a:ext cx="1541892" cy="2954655"/>
          </a:xfrm>
          <a:prstGeom prst="rect">
            <a:avLst/>
          </a:prstGeom>
          <a:noFill/>
        </p:spPr>
        <p:txBody>
          <a:bodyPr wrap="square" rtlCol="0">
            <a:spAutoFit/>
          </a:bodyPr>
          <a:lstStyle/>
          <a:p>
            <a:pPr algn="ctr"/>
            <a:r>
              <a:rPr lang="es-ES_tradnl" b="1" dirty="0" smtClean="0">
                <a:solidFill>
                  <a:srgbClr val="FF0000"/>
                </a:solidFill>
              </a:rPr>
              <a:t>AMERITA </a:t>
            </a:r>
            <a:r>
              <a:rPr lang="es-ES_tradnl" b="1" dirty="0" smtClean="0">
                <a:solidFill>
                  <a:srgbClr val="FF0000"/>
                </a:solidFill>
              </a:rPr>
              <a:t>ANALISIS</a:t>
            </a:r>
          </a:p>
          <a:p>
            <a:pPr algn="ctr"/>
            <a:endParaRPr lang="es-ES_tradnl" b="1" dirty="0" smtClean="0">
              <a:solidFill>
                <a:srgbClr val="FF0000"/>
              </a:solidFill>
            </a:endParaRPr>
          </a:p>
          <a:p>
            <a:pPr algn="ctr"/>
            <a:r>
              <a:rPr lang="es-ES_tradnl" sz="3600" b="1" dirty="0" smtClean="0">
                <a:solidFill>
                  <a:srgbClr val="FF0000"/>
                </a:solidFill>
              </a:rPr>
              <a:t>?</a:t>
            </a:r>
            <a:r>
              <a:rPr lang="es-ES_tradnl" sz="3200" b="1" dirty="0" smtClean="0">
                <a:solidFill>
                  <a:srgbClr val="FF0000"/>
                </a:solidFill>
              </a:rPr>
              <a:t> </a:t>
            </a:r>
          </a:p>
          <a:p>
            <a:pPr algn="ctr"/>
            <a:endParaRPr lang="es-ES_tradnl" sz="3200" b="1" dirty="0" smtClean="0">
              <a:solidFill>
                <a:srgbClr val="FF0000"/>
              </a:solidFill>
            </a:endParaRPr>
          </a:p>
          <a:p>
            <a:pPr algn="ctr"/>
            <a:r>
              <a:rPr lang="es-ES_tradnl" sz="3200" b="1" dirty="0" smtClean="0">
                <a:solidFill>
                  <a:srgbClr val="FF0000"/>
                </a:solidFill>
              </a:rPr>
              <a:t>CO</a:t>
            </a:r>
            <a:r>
              <a:rPr lang="es-ES_tradnl" sz="3200" b="1" baseline="-25000" dirty="0" smtClean="0">
                <a:solidFill>
                  <a:srgbClr val="FF0000"/>
                </a:solidFill>
              </a:rPr>
              <a:t>2</a:t>
            </a:r>
          </a:p>
          <a:p>
            <a:pPr algn="ctr"/>
            <a:r>
              <a:rPr lang="es-ES_tradnl" sz="3200" b="1" dirty="0" smtClean="0">
                <a:solidFill>
                  <a:srgbClr val="FF0000"/>
                </a:solidFill>
              </a:rPr>
              <a:t>N</a:t>
            </a:r>
            <a:r>
              <a:rPr lang="es-ES_tradnl" sz="3200" b="1" baseline="-25000" dirty="0" smtClean="0">
                <a:solidFill>
                  <a:srgbClr val="FF0000"/>
                </a:solidFill>
              </a:rPr>
              <a:t>2</a:t>
            </a:r>
            <a:endParaRPr lang="es-ES_tradnl" sz="3200" b="1" dirty="0">
              <a:solidFill>
                <a:srgbClr val="FF0000"/>
              </a:solidFill>
            </a:endParaRPr>
          </a:p>
        </p:txBody>
      </p:sp>
    </p:spTree>
    <p:extLst>
      <p:ext uri="{BB962C8B-B14F-4D97-AF65-F5344CB8AC3E}">
        <p14:creationId xmlns:p14="http://schemas.microsoft.com/office/powerpoint/2010/main" val="26721277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36725" y="0"/>
            <a:ext cx="5826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2"/>
          <p:cNvSpPr txBox="1">
            <a:spLocks noChangeArrowheads="1"/>
          </p:cNvSpPr>
          <p:nvPr/>
        </p:nvSpPr>
        <p:spPr bwMode="auto">
          <a:xfrm>
            <a:off x="5203825" y="3373438"/>
            <a:ext cx="2251075" cy="1384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just" eaLnBrk="1" hangingPunct="1"/>
            <a:r>
              <a:rPr lang="es-VE" sz="1400" dirty="0">
                <a:latin typeface="Calibri" charset="0"/>
              </a:rPr>
              <a:t>Obras civiles concluidas en 1973. Hasta el momento no se ha regado una hectárea, no  nutre ningún acueducto ni tampoco ha generado un solo kilovatio-hora.</a:t>
            </a:r>
          </a:p>
        </p:txBody>
      </p:sp>
    </p:spTree>
    <p:extLst>
      <p:ext uri="{BB962C8B-B14F-4D97-AF65-F5344CB8AC3E}">
        <p14:creationId xmlns:p14="http://schemas.microsoft.com/office/powerpoint/2010/main" val="14568579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721" y="0"/>
            <a:ext cx="915772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a:spLocks noChangeArrowheads="1"/>
          </p:cNvSpPr>
          <p:nvPr/>
        </p:nvSpPr>
        <p:spPr bwMode="auto">
          <a:xfrm>
            <a:off x="3654592" y="5416046"/>
            <a:ext cx="4127735" cy="60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s-VE" sz="1600">
                <a:latin typeface="Calibri" charset="0"/>
              </a:rPr>
              <a:t>Tan bonito que luce. Un monumento al desperdicio.    </a:t>
            </a:r>
            <a:r>
              <a:rPr lang="es-VE" sz="1600" b="1">
                <a:latin typeface="Calibri" charset="0"/>
              </a:rPr>
              <a:t>¡¡¡Decepcionante!!!</a:t>
            </a:r>
          </a:p>
        </p:txBody>
      </p:sp>
    </p:spTree>
    <p:extLst>
      <p:ext uri="{BB962C8B-B14F-4D97-AF65-F5344CB8AC3E}">
        <p14:creationId xmlns:p14="http://schemas.microsoft.com/office/powerpoint/2010/main" val="20288774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7917110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558800"/>
            <a:ext cx="9144000" cy="5724380"/>
          </a:xfrm>
          <a:prstGeom prst="rect">
            <a:avLst/>
          </a:prstGeom>
        </p:spPr>
      </p:pic>
      <p:sp>
        <p:nvSpPr>
          <p:cNvPr id="3" name="Rectangle 2"/>
          <p:cNvSpPr/>
          <p:nvPr/>
        </p:nvSpPr>
        <p:spPr>
          <a:xfrm>
            <a:off x="0" y="0"/>
            <a:ext cx="9144000" cy="6858000"/>
          </a:xfrm>
          <a:prstGeom prst="rect">
            <a:avLst/>
          </a:prstGeom>
          <a:solidFill>
            <a:srgbClr val="FF0000">
              <a:alpha val="14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4" name="TextBox 3"/>
          <p:cNvSpPr txBox="1"/>
          <p:nvPr/>
        </p:nvSpPr>
        <p:spPr>
          <a:xfrm>
            <a:off x="0" y="3619500"/>
            <a:ext cx="5321300" cy="923330"/>
          </a:xfrm>
          <a:prstGeom prst="rect">
            <a:avLst/>
          </a:prstGeom>
          <a:solidFill>
            <a:srgbClr val="FF0000"/>
          </a:solidFill>
        </p:spPr>
        <p:txBody>
          <a:bodyPr wrap="square" rtlCol="0">
            <a:spAutoFit/>
          </a:bodyPr>
          <a:lstStyle/>
          <a:p>
            <a:pPr algn="ctr"/>
            <a:r>
              <a:rPr lang="es-ES_tradnl" b="1" dirty="0" smtClean="0">
                <a:solidFill>
                  <a:schemeClr val="bg1"/>
                </a:solidFill>
              </a:rPr>
              <a:t>TOCOMA DEBERIA GENERAR ANUALMENTE 15.137.280 </a:t>
            </a:r>
            <a:r>
              <a:rPr lang="es-ES_tradnl" b="1" dirty="0" err="1" smtClean="0">
                <a:solidFill>
                  <a:schemeClr val="bg1"/>
                </a:solidFill>
              </a:rPr>
              <a:t>MWh</a:t>
            </a:r>
            <a:r>
              <a:rPr lang="es-ES_tradnl" b="1" dirty="0" smtClean="0">
                <a:solidFill>
                  <a:schemeClr val="bg1"/>
                </a:solidFill>
              </a:rPr>
              <a:t> con 1BGO @ US$60  AHORRARIA US$ 1.740.800.000 POR AÑO</a:t>
            </a:r>
            <a:endParaRPr lang="es-ES_tradnl" b="1" dirty="0">
              <a:solidFill>
                <a:schemeClr val="bg1"/>
              </a:solidFill>
            </a:endParaRPr>
          </a:p>
        </p:txBody>
      </p:sp>
    </p:spTree>
    <p:extLst>
      <p:ext uri="{BB962C8B-B14F-4D97-AF65-F5344CB8AC3E}">
        <p14:creationId xmlns:p14="http://schemas.microsoft.com/office/powerpoint/2010/main" val="16385578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5400" y="0"/>
            <a:ext cx="9081492" cy="6858000"/>
          </a:xfrm>
          <a:prstGeom prst="rect">
            <a:avLst/>
          </a:prstGeom>
        </p:spPr>
      </p:pic>
      <p:sp>
        <p:nvSpPr>
          <p:cNvPr id="2" name="Rectangle 1"/>
          <p:cNvSpPr/>
          <p:nvPr/>
        </p:nvSpPr>
        <p:spPr>
          <a:xfrm>
            <a:off x="0" y="0"/>
            <a:ext cx="9106892" cy="6858000"/>
          </a:xfrm>
          <a:prstGeom prst="rect">
            <a:avLst/>
          </a:prstGeom>
          <a:solidFill>
            <a:srgbClr val="FF0000">
              <a:alpha val="14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3" name="TextBox 2"/>
          <p:cNvSpPr txBox="1"/>
          <p:nvPr/>
        </p:nvSpPr>
        <p:spPr>
          <a:xfrm rot="16200000">
            <a:off x="-965200" y="3314700"/>
            <a:ext cx="3289300" cy="369332"/>
          </a:xfrm>
          <a:prstGeom prst="rect">
            <a:avLst/>
          </a:prstGeom>
          <a:noFill/>
        </p:spPr>
        <p:txBody>
          <a:bodyPr wrap="square" rtlCol="0">
            <a:spAutoFit/>
          </a:bodyPr>
          <a:lstStyle/>
          <a:p>
            <a:r>
              <a:rPr lang="es-ES_tradnl" dirty="0" smtClean="0">
                <a:solidFill>
                  <a:srgbClr val="FFFFFF"/>
                </a:solidFill>
              </a:rPr>
              <a:t>ESPECTRO ENERGETICO</a:t>
            </a:r>
            <a:endParaRPr lang="es-ES_tradnl" dirty="0">
              <a:solidFill>
                <a:srgbClr val="FFFFFF"/>
              </a:solidFill>
            </a:endParaRPr>
          </a:p>
        </p:txBody>
      </p:sp>
      <p:pic>
        <p:nvPicPr>
          <p:cNvPr id="5" name="Picture 4"/>
          <p:cNvPicPr>
            <a:picLocks noChangeAspect="1"/>
          </p:cNvPicPr>
          <p:nvPr/>
        </p:nvPicPr>
        <p:blipFill>
          <a:blip r:embed="rId3"/>
          <a:stretch>
            <a:fillRect/>
          </a:stretch>
        </p:blipFill>
        <p:spPr>
          <a:xfrm rot="10800000" flipV="1">
            <a:off x="5575301" y="4513928"/>
            <a:ext cx="241299" cy="138678"/>
          </a:xfrm>
          <a:prstGeom prst="rect">
            <a:avLst/>
          </a:prstGeom>
        </p:spPr>
      </p:pic>
      <p:pic>
        <p:nvPicPr>
          <p:cNvPr id="6" name="Picture 5"/>
          <p:cNvPicPr>
            <a:picLocks noChangeAspect="1"/>
          </p:cNvPicPr>
          <p:nvPr/>
        </p:nvPicPr>
        <p:blipFill>
          <a:blip r:embed="rId3"/>
          <a:stretch>
            <a:fillRect/>
          </a:stretch>
        </p:blipFill>
        <p:spPr>
          <a:xfrm rot="10800000" flipV="1">
            <a:off x="5930901" y="4513928"/>
            <a:ext cx="241299" cy="138678"/>
          </a:xfrm>
          <a:prstGeom prst="rect">
            <a:avLst/>
          </a:prstGeom>
        </p:spPr>
      </p:pic>
      <p:pic>
        <p:nvPicPr>
          <p:cNvPr id="7" name="Picture 6"/>
          <p:cNvPicPr>
            <a:picLocks noChangeAspect="1"/>
          </p:cNvPicPr>
          <p:nvPr/>
        </p:nvPicPr>
        <p:blipFill>
          <a:blip r:embed="rId3"/>
          <a:stretch>
            <a:fillRect/>
          </a:stretch>
        </p:blipFill>
        <p:spPr>
          <a:xfrm rot="10800000" flipV="1">
            <a:off x="6286501" y="4513928"/>
            <a:ext cx="241299" cy="138678"/>
          </a:xfrm>
          <a:prstGeom prst="rect">
            <a:avLst/>
          </a:prstGeom>
        </p:spPr>
      </p:pic>
      <p:pic>
        <p:nvPicPr>
          <p:cNvPr id="8" name="Picture 7"/>
          <p:cNvPicPr>
            <a:picLocks noChangeAspect="1"/>
          </p:cNvPicPr>
          <p:nvPr/>
        </p:nvPicPr>
        <p:blipFill>
          <a:blip r:embed="rId3"/>
          <a:stretch>
            <a:fillRect/>
          </a:stretch>
        </p:blipFill>
        <p:spPr>
          <a:xfrm rot="10800000" flipV="1">
            <a:off x="6642101" y="4513928"/>
            <a:ext cx="241299" cy="138678"/>
          </a:xfrm>
          <a:prstGeom prst="rect">
            <a:avLst/>
          </a:prstGeom>
        </p:spPr>
      </p:pic>
      <p:pic>
        <p:nvPicPr>
          <p:cNvPr id="9" name="Picture 8"/>
          <p:cNvPicPr>
            <a:picLocks noChangeAspect="1"/>
          </p:cNvPicPr>
          <p:nvPr/>
        </p:nvPicPr>
        <p:blipFill>
          <a:blip r:embed="rId3"/>
          <a:stretch>
            <a:fillRect/>
          </a:stretch>
        </p:blipFill>
        <p:spPr>
          <a:xfrm rot="10800000" flipV="1">
            <a:off x="5575301" y="4816684"/>
            <a:ext cx="241299" cy="138678"/>
          </a:xfrm>
          <a:prstGeom prst="rect">
            <a:avLst/>
          </a:prstGeom>
        </p:spPr>
      </p:pic>
      <p:pic>
        <p:nvPicPr>
          <p:cNvPr id="10" name="Picture 9"/>
          <p:cNvPicPr>
            <a:picLocks noChangeAspect="1"/>
          </p:cNvPicPr>
          <p:nvPr/>
        </p:nvPicPr>
        <p:blipFill>
          <a:blip r:embed="rId3"/>
          <a:stretch>
            <a:fillRect/>
          </a:stretch>
        </p:blipFill>
        <p:spPr>
          <a:xfrm rot="10800000" flipV="1">
            <a:off x="5930901" y="4816684"/>
            <a:ext cx="241299" cy="138678"/>
          </a:xfrm>
          <a:prstGeom prst="rect">
            <a:avLst/>
          </a:prstGeom>
        </p:spPr>
      </p:pic>
      <p:pic>
        <p:nvPicPr>
          <p:cNvPr id="11" name="Picture 10"/>
          <p:cNvPicPr>
            <a:picLocks noChangeAspect="1"/>
          </p:cNvPicPr>
          <p:nvPr/>
        </p:nvPicPr>
        <p:blipFill>
          <a:blip r:embed="rId3"/>
          <a:stretch>
            <a:fillRect/>
          </a:stretch>
        </p:blipFill>
        <p:spPr>
          <a:xfrm rot="10800000" flipV="1">
            <a:off x="6286501" y="4816684"/>
            <a:ext cx="241299" cy="138678"/>
          </a:xfrm>
          <a:prstGeom prst="rect">
            <a:avLst/>
          </a:prstGeom>
        </p:spPr>
      </p:pic>
      <p:pic>
        <p:nvPicPr>
          <p:cNvPr id="12" name="Picture 11"/>
          <p:cNvPicPr>
            <a:picLocks noChangeAspect="1"/>
          </p:cNvPicPr>
          <p:nvPr/>
        </p:nvPicPr>
        <p:blipFill>
          <a:blip r:embed="rId3"/>
          <a:stretch>
            <a:fillRect/>
          </a:stretch>
        </p:blipFill>
        <p:spPr>
          <a:xfrm rot="10800000" flipV="1">
            <a:off x="6642101" y="4816684"/>
            <a:ext cx="241299" cy="138678"/>
          </a:xfrm>
          <a:prstGeom prst="rect">
            <a:avLst/>
          </a:prstGeom>
        </p:spPr>
      </p:pic>
      <p:pic>
        <p:nvPicPr>
          <p:cNvPr id="13" name="Picture 12"/>
          <p:cNvPicPr>
            <a:picLocks noChangeAspect="1"/>
          </p:cNvPicPr>
          <p:nvPr/>
        </p:nvPicPr>
        <p:blipFill>
          <a:blip r:embed="rId3"/>
          <a:stretch>
            <a:fillRect/>
          </a:stretch>
        </p:blipFill>
        <p:spPr>
          <a:xfrm rot="10800000" flipV="1">
            <a:off x="5575301" y="5119440"/>
            <a:ext cx="241299" cy="138678"/>
          </a:xfrm>
          <a:prstGeom prst="rect">
            <a:avLst/>
          </a:prstGeom>
        </p:spPr>
      </p:pic>
      <p:pic>
        <p:nvPicPr>
          <p:cNvPr id="14" name="Picture 13"/>
          <p:cNvPicPr>
            <a:picLocks noChangeAspect="1"/>
          </p:cNvPicPr>
          <p:nvPr/>
        </p:nvPicPr>
        <p:blipFill>
          <a:blip r:embed="rId3"/>
          <a:stretch>
            <a:fillRect/>
          </a:stretch>
        </p:blipFill>
        <p:spPr>
          <a:xfrm rot="10800000" flipV="1">
            <a:off x="5930901" y="5119440"/>
            <a:ext cx="241299" cy="138678"/>
          </a:xfrm>
          <a:prstGeom prst="rect">
            <a:avLst/>
          </a:prstGeom>
        </p:spPr>
      </p:pic>
      <p:pic>
        <p:nvPicPr>
          <p:cNvPr id="15" name="Picture 14"/>
          <p:cNvPicPr>
            <a:picLocks noChangeAspect="1"/>
          </p:cNvPicPr>
          <p:nvPr/>
        </p:nvPicPr>
        <p:blipFill>
          <a:blip r:embed="rId3"/>
          <a:stretch>
            <a:fillRect/>
          </a:stretch>
        </p:blipFill>
        <p:spPr>
          <a:xfrm rot="10800000" flipV="1">
            <a:off x="6286501" y="5119440"/>
            <a:ext cx="241299" cy="138678"/>
          </a:xfrm>
          <a:prstGeom prst="rect">
            <a:avLst/>
          </a:prstGeom>
        </p:spPr>
      </p:pic>
      <p:pic>
        <p:nvPicPr>
          <p:cNvPr id="16" name="Picture 15"/>
          <p:cNvPicPr>
            <a:picLocks noChangeAspect="1"/>
          </p:cNvPicPr>
          <p:nvPr/>
        </p:nvPicPr>
        <p:blipFill>
          <a:blip r:embed="rId3"/>
          <a:stretch>
            <a:fillRect/>
          </a:stretch>
        </p:blipFill>
        <p:spPr>
          <a:xfrm rot="10800000" flipV="1">
            <a:off x="6642101" y="5119440"/>
            <a:ext cx="241299" cy="138678"/>
          </a:xfrm>
          <a:prstGeom prst="rect">
            <a:avLst/>
          </a:prstGeom>
        </p:spPr>
      </p:pic>
      <p:pic>
        <p:nvPicPr>
          <p:cNvPr id="17" name="Picture 16"/>
          <p:cNvPicPr>
            <a:picLocks noChangeAspect="1"/>
          </p:cNvPicPr>
          <p:nvPr/>
        </p:nvPicPr>
        <p:blipFill>
          <a:blip r:embed="rId3"/>
          <a:stretch>
            <a:fillRect/>
          </a:stretch>
        </p:blipFill>
        <p:spPr>
          <a:xfrm rot="10800000" flipV="1">
            <a:off x="5575301" y="5422196"/>
            <a:ext cx="241299" cy="138678"/>
          </a:xfrm>
          <a:prstGeom prst="rect">
            <a:avLst/>
          </a:prstGeom>
        </p:spPr>
      </p:pic>
      <p:pic>
        <p:nvPicPr>
          <p:cNvPr id="18" name="Picture 17"/>
          <p:cNvPicPr>
            <a:picLocks noChangeAspect="1"/>
          </p:cNvPicPr>
          <p:nvPr/>
        </p:nvPicPr>
        <p:blipFill>
          <a:blip r:embed="rId3"/>
          <a:stretch>
            <a:fillRect/>
          </a:stretch>
        </p:blipFill>
        <p:spPr>
          <a:xfrm rot="10800000" flipV="1">
            <a:off x="5930901" y="5422196"/>
            <a:ext cx="241299" cy="138678"/>
          </a:xfrm>
          <a:prstGeom prst="rect">
            <a:avLst/>
          </a:prstGeom>
        </p:spPr>
      </p:pic>
      <p:pic>
        <p:nvPicPr>
          <p:cNvPr id="19" name="Picture 18"/>
          <p:cNvPicPr>
            <a:picLocks noChangeAspect="1"/>
          </p:cNvPicPr>
          <p:nvPr/>
        </p:nvPicPr>
        <p:blipFill>
          <a:blip r:embed="rId3"/>
          <a:stretch>
            <a:fillRect/>
          </a:stretch>
        </p:blipFill>
        <p:spPr>
          <a:xfrm rot="10800000" flipV="1">
            <a:off x="6286501" y="5422196"/>
            <a:ext cx="241299" cy="138678"/>
          </a:xfrm>
          <a:prstGeom prst="rect">
            <a:avLst/>
          </a:prstGeom>
        </p:spPr>
      </p:pic>
      <p:pic>
        <p:nvPicPr>
          <p:cNvPr id="20" name="Picture 19"/>
          <p:cNvPicPr>
            <a:picLocks noChangeAspect="1"/>
          </p:cNvPicPr>
          <p:nvPr/>
        </p:nvPicPr>
        <p:blipFill>
          <a:blip r:embed="rId3"/>
          <a:stretch>
            <a:fillRect/>
          </a:stretch>
        </p:blipFill>
        <p:spPr>
          <a:xfrm rot="10800000" flipV="1">
            <a:off x="6642101" y="5422196"/>
            <a:ext cx="241299" cy="138678"/>
          </a:xfrm>
          <a:prstGeom prst="rect">
            <a:avLst/>
          </a:prstGeom>
        </p:spPr>
      </p:pic>
      <p:sp>
        <p:nvSpPr>
          <p:cNvPr id="21" name="TextBox 20"/>
          <p:cNvSpPr txBox="1"/>
          <p:nvPr/>
        </p:nvSpPr>
        <p:spPr>
          <a:xfrm>
            <a:off x="5537200" y="4816684"/>
            <a:ext cx="1498600" cy="707886"/>
          </a:xfrm>
          <a:prstGeom prst="rect">
            <a:avLst/>
          </a:prstGeom>
          <a:noFill/>
        </p:spPr>
        <p:txBody>
          <a:bodyPr wrap="square" rtlCol="0">
            <a:spAutoFit/>
          </a:bodyPr>
          <a:lstStyle/>
          <a:p>
            <a:r>
              <a:rPr lang="es-ES_tradnl" sz="4000" dirty="0" smtClean="0"/>
              <a:t>60+</a:t>
            </a:r>
            <a:endParaRPr lang="es-ES_tradnl" sz="4000" dirty="0"/>
          </a:p>
        </p:txBody>
      </p:sp>
    </p:spTree>
    <p:extLst>
      <p:ext uri="{BB962C8B-B14F-4D97-AF65-F5344CB8AC3E}">
        <p14:creationId xmlns:p14="http://schemas.microsoft.com/office/powerpoint/2010/main" val="36352869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29098" cy="6858000"/>
          </a:xfrm>
          <a:prstGeom prst="rect">
            <a:avLst/>
          </a:prstGeom>
        </p:spPr>
      </p:pic>
      <p:sp>
        <p:nvSpPr>
          <p:cNvPr id="3" name="Rectangle 2"/>
          <p:cNvSpPr/>
          <p:nvPr/>
        </p:nvSpPr>
        <p:spPr>
          <a:xfrm>
            <a:off x="0" y="0"/>
            <a:ext cx="9144000" cy="6858000"/>
          </a:xfrm>
          <a:prstGeom prst="rect">
            <a:avLst/>
          </a:prstGeom>
          <a:solidFill>
            <a:srgbClr val="FF0000">
              <a:alpha val="12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Tree>
    <p:extLst>
      <p:ext uri="{BB962C8B-B14F-4D97-AF65-F5344CB8AC3E}">
        <p14:creationId xmlns:p14="http://schemas.microsoft.com/office/powerpoint/2010/main" val="21561313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s-ES_tradnl" sz="7200" b="1" dirty="0" smtClean="0"/>
              <a:t>Sin lugar a dudas</a:t>
            </a:r>
            <a:endParaRPr lang="es-ES_tradnl" sz="7200" b="1" dirty="0"/>
          </a:p>
        </p:txBody>
      </p:sp>
      <p:sp>
        <p:nvSpPr>
          <p:cNvPr id="3" name="Content Placeholder 2"/>
          <p:cNvSpPr>
            <a:spLocks noGrp="1"/>
          </p:cNvSpPr>
          <p:nvPr>
            <p:ph idx="1"/>
          </p:nvPr>
        </p:nvSpPr>
        <p:spPr>
          <a:xfrm>
            <a:off x="457200" y="2412708"/>
            <a:ext cx="8229600" cy="4525963"/>
          </a:xfrm>
        </p:spPr>
        <p:txBody>
          <a:bodyPr>
            <a:normAutofit/>
          </a:bodyPr>
          <a:lstStyle/>
          <a:p>
            <a:r>
              <a:rPr lang="es-ES_tradnl" sz="6000" dirty="0" smtClean="0"/>
              <a:t>Un panorama complejo con muchos actores</a:t>
            </a:r>
            <a:endParaRPr lang="es-ES_tradnl" sz="6000" dirty="0"/>
          </a:p>
        </p:txBody>
      </p:sp>
      <p:sp>
        <p:nvSpPr>
          <p:cNvPr id="4" name="Rectangle 3"/>
          <p:cNvSpPr/>
          <p:nvPr/>
        </p:nvSpPr>
        <p:spPr>
          <a:xfrm>
            <a:off x="0" y="0"/>
            <a:ext cx="9055100" cy="6858000"/>
          </a:xfrm>
          <a:prstGeom prst="rect">
            <a:avLst/>
          </a:prstGeom>
          <a:solidFill>
            <a:srgbClr val="FF0000">
              <a:alpha val="13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Tree>
    <p:extLst>
      <p:ext uri="{BB962C8B-B14F-4D97-AF65-F5344CB8AC3E}">
        <p14:creationId xmlns:p14="http://schemas.microsoft.com/office/powerpoint/2010/main" val="6980693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6842975"/>
          </a:xfrm>
          <a:prstGeom prst="rect">
            <a:avLst/>
          </a:prstGeom>
        </p:spPr>
      </p:pic>
      <p:sp>
        <p:nvSpPr>
          <p:cNvPr id="2" name="Rectangle 1"/>
          <p:cNvSpPr/>
          <p:nvPr/>
        </p:nvSpPr>
        <p:spPr>
          <a:xfrm>
            <a:off x="0" y="0"/>
            <a:ext cx="9144000" cy="6842975"/>
          </a:xfrm>
          <a:prstGeom prst="rect">
            <a:avLst/>
          </a:prstGeom>
          <a:solidFill>
            <a:srgbClr val="FF0000">
              <a:alpha val="1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Tree>
    <p:extLst>
      <p:ext uri="{BB962C8B-B14F-4D97-AF65-F5344CB8AC3E}">
        <p14:creationId xmlns:p14="http://schemas.microsoft.com/office/powerpoint/2010/main" val="22753503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50800"/>
            <a:ext cx="9144000" cy="6735198"/>
          </a:xfrm>
          <a:prstGeom prst="rect">
            <a:avLst/>
          </a:prstGeom>
          <a:solidFill>
            <a:schemeClr val="accent5">
              <a:lumMod val="40000"/>
              <a:lumOff val="60000"/>
            </a:schemeClr>
          </a:solidFill>
        </p:spPr>
      </p:pic>
      <p:sp>
        <p:nvSpPr>
          <p:cNvPr id="2" name="Rectangle 1"/>
          <p:cNvSpPr/>
          <p:nvPr/>
        </p:nvSpPr>
        <p:spPr>
          <a:xfrm>
            <a:off x="0" y="0"/>
            <a:ext cx="9144000" cy="6785998"/>
          </a:xfrm>
          <a:prstGeom prst="rect">
            <a:avLst/>
          </a:prstGeom>
          <a:solidFill>
            <a:srgbClr val="FF0000">
              <a:alpha val="9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Tree>
    <p:extLst>
      <p:ext uri="{BB962C8B-B14F-4D97-AF65-F5344CB8AC3E}">
        <p14:creationId xmlns:p14="http://schemas.microsoft.com/office/powerpoint/2010/main" val="28904447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5400" y="25400"/>
            <a:ext cx="9080500" cy="6807200"/>
          </a:xfrm>
          <a:prstGeom prst="rect">
            <a:avLst/>
          </a:prstGeom>
        </p:spPr>
      </p:pic>
      <p:sp>
        <p:nvSpPr>
          <p:cNvPr id="2" name="Rectangle 1"/>
          <p:cNvSpPr/>
          <p:nvPr/>
        </p:nvSpPr>
        <p:spPr>
          <a:xfrm>
            <a:off x="0" y="0"/>
            <a:ext cx="9105900" cy="6832600"/>
          </a:xfrm>
          <a:prstGeom prst="rect">
            <a:avLst/>
          </a:prstGeom>
          <a:solidFill>
            <a:srgbClr val="FF0000">
              <a:alpha val="2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Tree>
    <p:extLst>
      <p:ext uri="{BB962C8B-B14F-4D97-AF65-F5344CB8AC3E}">
        <p14:creationId xmlns:p14="http://schemas.microsoft.com/office/powerpoint/2010/main" val="22112057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1815</TotalTime>
  <Words>1056</Words>
  <Application>Microsoft Macintosh PowerPoint</Application>
  <PresentationFormat>On-screen Show (4:3)</PresentationFormat>
  <Paragraphs>117</Paragraphs>
  <Slides>36</Slides>
  <Notes>1</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Breeze</vt:lpstr>
      <vt:lpstr>    SOBRE SEGURIDAD ENERGETICA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Sin lugar a dudas</vt:lpstr>
      <vt:lpstr>PowerPoint Presentation</vt:lpstr>
      <vt:lpstr>PowerPoint Presentation</vt:lpstr>
      <vt:lpstr>PowerPoint Presentation</vt:lpstr>
    </vt:vector>
  </TitlesOfParts>
  <Company>Q&amp;A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Cesar Quintini</dc:creator>
  <cp:lastModifiedBy>Cesar Quintini</cp:lastModifiedBy>
  <cp:revision>80</cp:revision>
  <dcterms:created xsi:type="dcterms:W3CDTF">2014-11-15T22:08:24Z</dcterms:created>
  <dcterms:modified xsi:type="dcterms:W3CDTF">2014-12-04T11:53:38Z</dcterms:modified>
</cp:coreProperties>
</file>